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xlsx" ContentType="application/vnd.openxmlformats-officedocument.spreadsheetml.sheet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256" r:id="rId3"/>
    <p:sldId id="281" r:id="rId5"/>
    <p:sldId id="264" r:id="rId6"/>
    <p:sldId id="265" r:id="rId7"/>
    <p:sldId id="266" r:id="rId8"/>
    <p:sldId id="320" r:id="rId9"/>
    <p:sldId id="345" r:id="rId10"/>
    <p:sldId id="267" r:id="rId11"/>
    <p:sldId id="349" r:id="rId12"/>
    <p:sldId id="350" r:id="rId13"/>
    <p:sldId id="308" r:id="rId14"/>
    <p:sldId id="268" r:id="rId15"/>
    <p:sldId id="269" r:id="rId16"/>
    <p:sldId id="270" r:id="rId17"/>
    <p:sldId id="321" r:id="rId18"/>
    <p:sldId id="322" r:id="rId19"/>
    <p:sldId id="323" r:id="rId20"/>
    <p:sldId id="337" r:id="rId21"/>
    <p:sldId id="273" r:id="rId22"/>
    <p:sldId id="274" r:id="rId23"/>
    <p:sldId id="370" r:id="rId24"/>
    <p:sldId id="371" r:id="rId25"/>
    <p:sldId id="372" r:id="rId26"/>
    <p:sldId id="348" r:id="rId27"/>
    <p:sldId id="373" r:id="rId28"/>
    <p:sldId id="375" r:id="rId29"/>
    <p:sldId id="275" r:id="rId30"/>
    <p:sldId id="288" r:id="rId31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4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821" y="67"/>
      </p:cViewPr>
      <p:guideLst>
        <p:guide orient="horz" pos="2160"/>
        <p:guide orient="horz" pos="465"/>
        <p:guide pos="3826"/>
        <p:guide pos="661"/>
        <p:guide pos="70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3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&#24037;&#20316;&#31807;1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1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song\Desktop\&#24037;&#31243;&#23454;&#36341;\&#26032;&#24314;%20XLSX%20&#24037;&#20316;&#34920;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song\Desktop\&#24037;&#31243;&#23454;&#36341;\&#26032;&#24314;%20XLSX%20&#24037;&#20316;&#34920;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song\Desktop\&#24037;&#31243;&#23454;&#36341;\&#26032;&#24314;%20XLSX%20&#24037;&#20316;&#34920;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C:\Users\song\Desktop\&#24037;&#31243;&#23454;&#36341;\&#23450;&#20301;&#35782;&#21035;&#20934;&#30830;&#29575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[工作簿1]Sheet1!$A$1:$BN$1</c:f>
              <c:strCache>
                <c:ptCount val="6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A</c:v>
                </c:pt>
                <c:pt idx="11">
                  <c:v>B</c:v>
                </c:pt>
                <c:pt idx="12">
                  <c:v>C</c:v>
                </c:pt>
                <c:pt idx="13">
                  <c:v>D</c:v>
                </c:pt>
                <c:pt idx="14">
                  <c:v>E</c:v>
                </c:pt>
                <c:pt idx="15">
                  <c:v>F</c:v>
                </c:pt>
                <c:pt idx="16">
                  <c:v>G</c:v>
                </c:pt>
                <c:pt idx="17">
                  <c:v>H</c:v>
                </c:pt>
                <c:pt idx="19">
                  <c:v>J</c:v>
                </c:pt>
                <c:pt idx="20">
                  <c:v>K</c:v>
                </c:pt>
                <c:pt idx="21">
                  <c:v>L</c:v>
                </c:pt>
                <c:pt idx="22">
                  <c:v>M</c:v>
                </c:pt>
                <c:pt idx="23">
                  <c:v>N</c:v>
                </c:pt>
                <c:pt idx="24">
                  <c:v>P</c:v>
                </c:pt>
                <c:pt idx="25">
                  <c:v>Q</c:v>
                </c:pt>
                <c:pt idx="26">
                  <c:v>R</c:v>
                </c:pt>
                <c:pt idx="27">
                  <c:v>S</c:v>
                </c:pt>
                <c:pt idx="28">
                  <c:v>T</c:v>
                </c:pt>
                <c:pt idx="29">
                  <c:v>U</c:v>
                </c:pt>
                <c:pt idx="30">
                  <c:v>V</c:v>
                </c:pt>
                <c:pt idx="31">
                  <c:v>W</c:v>
                </c:pt>
                <c:pt idx="32">
                  <c:v>X</c:v>
                </c:pt>
                <c:pt idx="33">
                  <c:v>Y</c:v>
                </c:pt>
                <c:pt idx="34">
                  <c:v>Z</c:v>
                </c:pt>
                <c:pt idx="35">
                  <c:v>藏</c:v>
                </c:pt>
                <c:pt idx="36">
                  <c:v>川</c:v>
                </c:pt>
                <c:pt idx="37">
                  <c:v>鄂</c:v>
                </c:pt>
                <c:pt idx="38">
                  <c:v>甘</c:v>
                </c:pt>
                <c:pt idx="39">
                  <c:v>赣</c:v>
                </c:pt>
                <c:pt idx="40">
                  <c:v>贵</c:v>
                </c:pt>
                <c:pt idx="41">
                  <c:v>桂</c:v>
                </c:pt>
                <c:pt idx="42">
                  <c:v>黑</c:v>
                </c:pt>
                <c:pt idx="43">
                  <c:v>沪</c:v>
                </c:pt>
                <c:pt idx="44">
                  <c:v>吉</c:v>
                </c:pt>
                <c:pt idx="45">
                  <c:v>冀</c:v>
                </c:pt>
                <c:pt idx="46">
                  <c:v>津</c:v>
                </c:pt>
                <c:pt idx="47">
                  <c:v>晋</c:v>
                </c:pt>
                <c:pt idx="48">
                  <c:v>京</c:v>
                </c:pt>
                <c:pt idx="49">
                  <c:v>辽</c:v>
                </c:pt>
                <c:pt idx="50">
                  <c:v>鲁</c:v>
                </c:pt>
                <c:pt idx="51">
                  <c:v>蒙</c:v>
                </c:pt>
                <c:pt idx="52">
                  <c:v>闽</c:v>
                </c:pt>
                <c:pt idx="53">
                  <c:v>宁</c:v>
                </c:pt>
                <c:pt idx="54">
                  <c:v>青</c:v>
                </c:pt>
                <c:pt idx="55">
                  <c:v>琼</c:v>
                </c:pt>
                <c:pt idx="56">
                  <c:v>陕</c:v>
                </c:pt>
                <c:pt idx="57">
                  <c:v>苏</c:v>
                </c:pt>
                <c:pt idx="58">
                  <c:v>皖</c:v>
                </c:pt>
                <c:pt idx="59">
                  <c:v>湘</c:v>
                </c:pt>
                <c:pt idx="60">
                  <c:v>新</c:v>
                </c:pt>
                <c:pt idx="61">
                  <c:v>渝</c:v>
                </c:pt>
                <c:pt idx="62">
                  <c:v>豫</c:v>
                </c:pt>
                <c:pt idx="63">
                  <c:v>粤</c:v>
                </c:pt>
                <c:pt idx="64">
                  <c:v>云</c:v>
                </c:pt>
                <c:pt idx="65">
                  <c:v>浙</c:v>
                </c:pt>
              </c:strCache>
            </c:strRef>
          </c:cat>
          <c:val>
            <c:numRef>
              <c:f>[工作簿1]Sheet1!$A$2:$BN$2</c:f>
              <c:numCache>
                <c:formatCode>General</c:formatCode>
                <c:ptCount val="66"/>
                <c:pt idx="0">
                  <c:v>718</c:v>
                </c:pt>
                <c:pt idx="1">
                  <c:v>519</c:v>
                </c:pt>
                <c:pt idx="2">
                  <c:v>601</c:v>
                </c:pt>
                <c:pt idx="3">
                  <c:v>588</c:v>
                </c:pt>
                <c:pt idx="4">
                  <c:v>401</c:v>
                </c:pt>
                <c:pt idx="5">
                  <c:v>974</c:v>
                </c:pt>
                <c:pt idx="6">
                  <c:v>758</c:v>
                </c:pt>
                <c:pt idx="7">
                  <c:v>826</c:v>
                </c:pt>
                <c:pt idx="8">
                  <c:v>1154</c:v>
                </c:pt>
                <c:pt idx="9">
                  <c:v>1013</c:v>
                </c:pt>
                <c:pt idx="10">
                  <c:v>1073</c:v>
                </c:pt>
                <c:pt idx="11">
                  <c:v>420</c:v>
                </c:pt>
                <c:pt idx="12">
                  <c:v>300</c:v>
                </c:pt>
                <c:pt idx="13">
                  <c:v>213</c:v>
                </c:pt>
                <c:pt idx="14">
                  <c:v>299</c:v>
                </c:pt>
                <c:pt idx="15">
                  <c:v>238</c:v>
                </c:pt>
                <c:pt idx="16">
                  <c:v>266</c:v>
                </c:pt>
                <c:pt idx="17">
                  <c:v>211</c:v>
                </c:pt>
                <c:pt idx="19">
                  <c:v>164</c:v>
                </c:pt>
                <c:pt idx="20">
                  <c:v>266</c:v>
                </c:pt>
                <c:pt idx="21">
                  <c:v>265</c:v>
                </c:pt>
                <c:pt idx="22">
                  <c:v>243</c:v>
                </c:pt>
                <c:pt idx="23">
                  <c:v>203</c:v>
                </c:pt>
                <c:pt idx="24">
                  <c:v>178</c:v>
                </c:pt>
                <c:pt idx="25">
                  <c:v>126</c:v>
                </c:pt>
                <c:pt idx="26">
                  <c:v>165</c:v>
                </c:pt>
                <c:pt idx="27">
                  <c:v>164</c:v>
                </c:pt>
                <c:pt idx="28">
                  <c:v>119</c:v>
                </c:pt>
                <c:pt idx="29">
                  <c:v>108</c:v>
                </c:pt>
                <c:pt idx="30">
                  <c:v>80</c:v>
                </c:pt>
                <c:pt idx="31">
                  <c:v>101</c:v>
                </c:pt>
                <c:pt idx="32">
                  <c:v>103</c:v>
                </c:pt>
                <c:pt idx="33">
                  <c:v>134</c:v>
                </c:pt>
                <c:pt idx="34">
                  <c:v>98</c:v>
                </c:pt>
                <c:pt idx="35">
                  <c:v>9</c:v>
                </c:pt>
                <c:pt idx="36">
                  <c:v>134</c:v>
                </c:pt>
                <c:pt idx="37">
                  <c:v>73</c:v>
                </c:pt>
                <c:pt idx="38">
                  <c:v>55</c:v>
                </c:pt>
                <c:pt idx="39">
                  <c:v>87</c:v>
                </c:pt>
                <c:pt idx="40">
                  <c:v>63</c:v>
                </c:pt>
                <c:pt idx="41">
                  <c:v>33</c:v>
                </c:pt>
                <c:pt idx="42">
                  <c:v>103</c:v>
                </c:pt>
                <c:pt idx="43">
                  <c:v>203</c:v>
                </c:pt>
                <c:pt idx="44">
                  <c:v>53</c:v>
                </c:pt>
                <c:pt idx="45">
                  <c:v>93</c:v>
                </c:pt>
                <c:pt idx="46">
                  <c:v>299</c:v>
                </c:pt>
                <c:pt idx="47">
                  <c:v>99</c:v>
                </c:pt>
                <c:pt idx="48">
                  <c:v>147</c:v>
                </c:pt>
                <c:pt idx="49">
                  <c:v>77</c:v>
                </c:pt>
                <c:pt idx="50">
                  <c:v>98</c:v>
                </c:pt>
                <c:pt idx="51">
                  <c:v>66</c:v>
                </c:pt>
                <c:pt idx="52">
                  <c:v>67</c:v>
                </c:pt>
                <c:pt idx="53">
                  <c:v>32</c:v>
                </c:pt>
                <c:pt idx="54">
                  <c:v>57</c:v>
                </c:pt>
                <c:pt idx="55">
                  <c:v>31</c:v>
                </c:pt>
                <c:pt idx="56">
                  <c:v>78</c:v>
                </c:pt>
                <c:pt idx="57">
                  <c:v>219</c:v>
                </c:pt>
                <c:pt idx="58">
                  <c:v>215</c:v>
                </c:pt>
                <c:pt idx="59">
                  <c:v>144</c:v>
                </c:pt>
                <c:pt idx="60">
                  <c:v>19</c:v>
                </c:pt>
                <c:pt idx="61">
                  <c:v>45</c:v>
                </c:pt>
                <c:pt idx="62">
                  <c:v>31</c:v>
                </c:pt>
                <c:pt idx="63">
                  <c:v>172</c:v>
                </c:pt>
                <c:pt idx="64">
                  <c:v>35</c:v>
                </c:pt>
                <c:pt idx="65">
                  <c:v>257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6879746"/>
        <c:axId val="739005109"/>
      </c:barChart>
      <c:catAx>
        <c:axId val="29687974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39005109"/>
        <c:crosses val="autoZero"/>
        <c:auto val="1"/>
        <c:lblAlgn val="ctr"/>
        <c:lblOffset val="100"/>
        <c:noMultiLvlLbl val="0"/>
      </c:catAx>
      <c:valAx>
        <c:axId val="73900510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9687974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34545248154385"/>
                  <c:y val="-0.170184477079042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400">
                        <a:solidFill>
                          <a:schemeClr val="bg1"/>
                        </a:solidFill>
                      </a:rPr>
                      <a:t>16231</a:t>
                    </a:r>
                    <a:endParaRPr lang="en-US" altLang="zh-CN" sz="1400">
                      <a:solidFill>
                        <a:schemeClr val="bg1"/>
                      </a:solidFill>
                    </a:endParaRP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21211911995942"/>
                  <c:y val="0.147962261992388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4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6956</a:t>
                    </a:r>
                    <a:endParaRPr lang="en-US" altLang="zh-CN" sz="14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'[新建 XLSX 工作表.xlsx]Sheet1'!$O$6:$O$7</c:f>
              <c:strCache>
                <c:ptCount val="2"/>
                <c:pt idx="0">
                  <c:v>训练集</c:v>
                </c:pt>
                <c:pt idx="1">
                  <c:v>测试集</c:v>
                </c:pt>
              </c:strCache>
            </c:strRef>
          </c:cat>
          <c:val>
            <c:numRef>
              <c:f>'[新建 XLSX 工作表.xlsx]Sheet1'!$P$6:$P$7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'[新建 XLSX 工作表.xlsx]Sheet1'!$A$1:$A$20</c:f>
              <c:strCache>
                <c:ptCount val="20"/>
                <c:pt idx="0">
                  <c:v>甘</c:v>
                </c:pt>
                <c:pt idx="1">
                  <c:v>贵</c:v>
                </c:pt>
                <c:pt idx="2">
                  <c:v>黑</c:v>
                </c:pt>
                <c:pt idx="3">
                  <c:v>吉</c:v>
                </c:pt>
                <c:pt idx="4">
                  <c:v>辽</c:v>
                </c:pt>
                <c:pt idx="5">
                  <c:v>宁</c:v>
                </c:pt>
                <c:pt idx="6">
                  <c:v>陕</c:v>
                </c:pt>
                <c:pt idx="7">
                  <c:v>云</c:v>
                </c:pt>
                <c:pt idx="8">
                  <c:v>冀</c:v>
                </c:pt>
                <c:pt idx="9">
                  <c:v>津</c:v>
                </c:pt>
                <c:pt idx="10">
                  <c:v>晋</c:v>
                </c:pt>
                <c:pt idx="11">
                  <c:v>京</c:v>
                </c:pt>
                <c:pt idx="12">
                  <c:v>鲁</c:v>
                </c:pt>
                <c:pt idx="13">
                  <c:v>豫</c:v>
                </c:pt>
                <c:pt idx="14">
                  <c:v>川</c:v>
                </c:pt>
                <c:pt idx="15">
                  <c:v>鄂</c:v>
                </c:pt>
                <c:pt idx="16">
                  <c:v>赣</c:v>
                </c:pt>
                <c:pt idx="17">
                  <c:v>苏</c:v>
                </c:pt>
                <c:pt idx="18">
                  <c:v>皖</c:v>
                </c:pt>
                <c:pt idx="19">
                  <c:v>湘</c:v>
                </c:pt>
              </c:strCache>
            </c:strRef>
          </c:cat>
          <c:val>
            <c:numRef>
              <c:f>'[新建 XLSX 工作表.xlsx]Sheet1'!$B$1:$B$20</c:f>
              <c:numCache>
                <c:formatCode>General</c:formatCode>
                <c:ptCount val="20"/>
                <c:pt idx="0">
                  <c:v>8</c:v>
                </c:pt>
                <c:pt idx="1">
                  <c:v>8</c:v>
                </c:pt>
                <c:pt idx="2">
                  <c:v>9</c:v>
                </c:pt>
                <c:pt idx="3">
                  <c:v>8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8</c:v>
                </c:pt>
                <c:pt idx="8">
                  <c:v>46</c:v>
                </c:pt>
                <c:pt idx="9">
                  <c:v>43</c:v>
                </c:pt>
                <c:pt idx="10">
                  <c:v>30</c:v>
                </c:pt>
                <c:pt idx="11">
                  <c:v>34</c:v>
                </c:pt>
                <c:pt idx="12">
                  <c:v>31</c:v>
                </c:pt>
                <c:pt idx="13">
                  <c:v>35</c:v>
                </c:pt>
                <c:pt idx="14">
                  <c:v>6</c:v>
                </c:pt>
                <c:pt idx="15">
                  <c:v>7</c:v>
                </c:pt>
                <c:pt idx="16">
                  <c:v>11</c:v>
                </c:pt>
                <c:pt idx="17">
                  <c:v>10</c:v>
                </c:pt>
                <c:pt idx="18">
                  <c:v>6</c:v>
                </c:pt>
                <c:pt idx="19">
                  <c:v>12</c:v>
                </c:pt>
              </c:numCache>
            </c:numRef>
          </c:val>
        </c:ser>
        <c:ser>
          <c:idx val="1"/>
          <c:order val="1"/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'[新建 XLSX 工作表.xlsx]Sheet1'!$A$1:$A$20</c:f>
              <c:strCache>
                <c:ptCount val="20"/>
                <c:pt idx="0">
                  <c:v>甘</c:v>
                </c:pt>
                <c:pt idx="1">
                  <c:v>贵</c:v>
                </c:pt>
                <c:pt idx="2">
                  <c:v>黑</c:v>
                </c:pt>
                <c:pt idx="3">
                  <c:v>吉</c:v>
                </c:pt>
                <c:pt idx="4">
                  <c:v>辽</c:v>
                </c:pt>
                <c:pt idx="5">
                  <c:v>宁</c:v>
                </c:pt>
                <c:pt idx="6">
                  <c:v>陕</c:v>
                </c:pt>
                <c:pt idx="7">
                  <c:v>云</c:v>
                </c:pt>
                <c:pt idx="8">
                  <c:v>冀</c:v>
                </c:pt>
                <c:pt idx="9">
                  <c:v>津</c:v>
                </c:pt>
                <c:pt idx="10">
                  <c:v>晋</c:v>
                </c:pt>
                <c:pt idx="11">
                  <c:v>京</c:v>
                </c:pt>
                <c:pt idx="12">
                  <c:v>鲁</c:v>
                </c:pt>
                <c:pt idx="13">
                  <c:v>豫</c:v>
                </c:pt>
                <c:pt idx="14">
                  <c:v>川</c:v>
                </c:pt>
                <c:pt idx="15">
                  <c:v>鄂</c:v>
                </c:pt>
                <c:pt idx="16">
                  <c:v>赣</c:v>
                </c:pt>
                <c:pt idx="17">
                  <c:v>苏</c:v>
                </c:pt>
                <c:pt idx="18">
                  <c:v>皖</c:v>
                </c:pt>
                <c:pt idx="19">
                  <c:v>湘</c:v>
                </c:pt>
              </c:strCache>
            </c:strRef>
          </c:cat>
          <c:val>
            <c:numRef>
              <c:f>'[新建 XLSX 工作表.xlsx]Sheet1'!$C$1:$C$20</c:f>
              <c:numCache>
                <c:formatCode>General</c:formatCode>
                <c:ptCount val="20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部分省份车牌识别率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'[新建 XLSX 工作表.xlsx]Sheet1'!$A$1:$A$20</c:f>
              <c:strCache>
                <c:ptCount val="20"/>
                <c:pt idx="0">
                  <c:v>甘</c:v>
                </c:pt>
                <c:pt idx="1">
                  <c:v>贵</c:v>
                </c:pt>
                <c:pt idx="2">
                  <c:v>黑</c:v>
                </c:pt>
                <c:pt idx="3">
                  <c:v>吉</c:v>
                </c:pt>
                <c:pt idx="4">
                  <c:v>辽</c:v>
                </c:pt>
                <c:pt idx="5">
                  <c:v>宁</c:v>
                </c:pt>
                <c:pt idx="6">
                  <c:v>陕</c:v>
                </c:pt>
                <c:pt idx="7">
                  <c:v>云</c:v>
                </c:pt>
                <c:pt idx="8">
                  <c:v>冀</c:v>
                </c:pt>
                <c:pt idx="9">
                  <c:v>津</c:v>
                </c:pt>
                <c:pt idx="10">
                  <c:v>晋</c:v>
                </c:pt>
                <c:pt idx="11">
                  <c:v>京</c:v>
                </c:pt>
                <c:pt idx="12">
                  <c:v>鲁</c:v>
                </c:pt>
                <c:pt idx="13">
                  <c:v>豫</c:v>
                </c:pt>
                <c:pt idx="14">
                  <c:v>川</c:v>
                </c:pt>
                <c:pt idx="15">
                  <c:v>鄂</c:v>
                </c:pt>
                <c:pt idx="16">
                  <c:v>赣</c:v>
                </c:pt>
                <c:pt idx="17">
                  <c:v>苏</c:v>
                </c:pt>
                <c:pt idx="18">
                  <c:v>皖</c:v>
                </c:pt>
                <c:pt idx="19">
                  <c:v>湘</c:v>
                </c:pt>
              </c:strCache>
            </c:strRef>
          </c:cat>
          <c:val>
            <c:numRef>
              <c:f>'[新建 XLSX 工作表.xlsx]Sheet1'!$C$1:$C$20</c:f>
              <c:numCache>
                <c:formatCode>0%</c:formatCode>
                <c:ptCount val="20"/>
                <c:pt idx="0">
                  <c:v>0.8</c:v>
                </c:pt>
                <c:pt idx="1">
                  <c:v>0.8</c:v>
                </c:pt>
                <c:pt idx="2">
                  <c:v>0.85</c:v>
                </c:pt>
                <c:pt idx="3">
                  <c:v>0.86</c:v>
                </c:pt>
                <c:pt idx="4">
                  <c:v>0.86</c:v>
                </c:pt>
                <c:pt idx="5">
                  <c:v>0.86</c:v>
                </c:pt>
                <c:pt idx="6">
                  <c:v>0.91</c:v>
                </c:pt>
                <c:pt idx="7">
                  <c:v>0.9</c:v>
                </c:pt>
                <c:pt idx="8">
                  <c:v>0.89</c:v>
                </c:pt>
                <c:pt idx="9">
                  <c:v>0.92</c:v>
                </c:pt>
                <c:pt idx="10">
                  <c:v>0.95</c:v>
                </c:pt>
                <c:pt idx="11">
                  <c:v>0.93</c:v>
                </c:pt>
                <c:pt idx="12">
                  <c:v>0.91</c:v>
                </c:pt>
                <c:pt idx="13">
                  <c:v>0.92</c:v>
                </c:pt>
                <c:pt idx="14">
                  <c:v>0.96</c:v>
                </c:pt>
                <c:pt idx="15">
                  <c:v>0.94</c:v>
                </c:pt>
                <c:pt idx="16">
                  <c:v>0.89</c:v>
                </c:pt>
                <c:pt idx="17">
                  <c:v>0.88</c:v>
                </c:pt>
                <c:pt idx="18">
                  <c:v>0.92</c:v>
                </c:pt>
                <c:pt idx="19">
                  <c:v>0.91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overlap val="0"/>
        <c:axId val="794600384"/>
        <c:axId val="790702240"/>
      </c:barChart>
      <c:catAx>
        <c:axId val="794600384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90702240"/>
        <c:crosses val="autoZero"/>
        <c:auto val="1"/>
        <c:lblAlgn val="ctr"/>
        <c:lblOffset val="100"/>
        <c:noMultiLvlLbl val="0"/>
      </c:catAx>
      <c:valAx>
        <c:axId val="7907022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94600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76163873370577"/>
          <c:y val="0.0451388888888889"/>
          <c:w val="0.876381129733085"/>
          <c:h val="0.847743055555556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[定位识别准确率.xlsx]Sheet1!$E$12:$E$13</c:f>
              <c:strCache>
                <c:ptCount val="2"/>
                <c:pt idx="0">
                  <c:v>总定位准确率</c:v>
                </c:pt>
                <c:pt idx="1">
                  <c:v>总识别准确率</c:v>
                </c:pt>
              </c:strCache>
            </c:strRef>
          </c:cat>
          <c:val>
            <c:numRef>
              <c:f>[定位识别准确率.xlsx]Sheet1!$F$12:$F$13</c:f>
              <c:numCache>
                <c:formatCode>0%</c:formatCode>
                <c:ptCount val="2"/>
                <c:pt idx="0">
                  <c:v>0.89</c:v>
                </c:pt>
                <c:pt idx="1">
                  <c:v>0.9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97776602"/>
        <c:axId val="687619215"/>
      </c:barChart>
      <c:catAx>
        <c:axId val="29777660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87619215"/>
        <c:crosses val="autoZero"/>
        <c:auto val="1"/>
        <c:lblAlgn val="ctr"/>
        <c:lblOffset val="100"/>
        <c:noMultiLvlLbl val="0"/>
      </c:catAx>
      <c:valAx>
        <c:axId val="687619215"/>
        <c:scaling>
          <c:orientation val="minMax"/>
          <c:max val="0.93"/>
          <c:min val="0.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9777660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91F40-25F4-40E6-8997-669087E220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B726BF1-4F2B-4A8B-B042-DCC16D04282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10B-92B8-44A9-9C84-3437068220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C85-E2BB-45A6-90ED-40C0822533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10B-92B8-44A9-9C84-3437068220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C85-E2BB-45A6-90ED-40C0822533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10B-92B8-44A9-9C84-3437068220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C85-E2BB-45A6-90ED-40C0822533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7"/>
          <p:cNvSpPr/>
          <p:nvPr userDrawn="1"/>
        </p:nvSpPr>
        <p:spPr>
          <a:xfrm>
            <a:off x="0" y="-17334"/>
            <a:ext cx="12192000" cy="71223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7680866" y="-17298"/>
            <a:ext cx="710769" cy="7107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269366" y="60375"/>
            <a:ext cx="363911" cy="572660"/>
            <a:chOff x="202024" y="45281"/>
            <a:chExt cx="272933" cy="429495"/>
          </a:xfrm>
          <a:solidFill>
            <a:schemeClr val="bg1"/>
          </a:solidFill>
        </p:grpSpPr>
        <p:sp>
          <p:nvSpPr>
            <p:cNvPr id="10" name="Rounded Rectangle 38"/>
            <p:cNvSpPr/>
            <p:nvPr/>
          </p:nvSpPr>
          <p:spPr>
            <a:xfrm rot="18000000">
              <a:off x="38895" y="208411"/>
              <a:ext cx="429494" cy="10323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ounded Rectangle 39"/>
            <p:cNvSpPr/>
            <p:nvPr/>
          </p:nvSpPr>
          <p:spPr>
            <a:xfrm rot="18000000">
              <a:off x="208592" y="208410"/>
              <a:ext cx="429494" cy="10323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8742035" y="117331"/>
            <a:ext cx="417196" cy="463551"/>
            <a:chOff x="2790826" y="4105276"/>
            <a:chExt cx="900113" cy="1000125"/>
          </a:xfrm>
          <a:solidFill>
            <a:schemeClr val="bg1"/>
          </a:solidFill>
        </p:grpSpPr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3141663" y="4456113"/>
              <a:ext cx="450850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3144838" y="4560888"/>
              <a:ext cx="450850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3051176" y="4343401"/>
              <a:ext cx="639763" cy="762000"/>
            </a:xfrm>
            <a:custGeom>
              <a:avLst/>
              <a:gdLst>
                <a:gd name="T0" fmla="*/ 0 w 403"/>
                <a:gd name="T1" fmla="*/ 0 h 480"/>
                <a:gd name="T2" fmla="*/ 0 w 403"/>
                <a:gd name="T3" fmla="*/ 14 h 480"/>
                <a:gd name="T4" fmla="*/ 38 w 403"/>
                <a:gd name="T5" fmla="*/ 107 h 480"/>
                <a:gd name="T6" fmla="*/ 38 w 403"/>
                <a:gd name="T7" fmla="*/ 38 h 480"/>
                <a:gd name="T8" fmla="*/ 365 w 403"/>
                <a:gd name="T9" fmla="*/ 38 h 480"/>
                <a:gd name="T10" fmla="*/ 365 w 403"/>
                <a:gd name="T11" fmla="*/ 444 h 480"/>
                <a:gd name="T12" fmla="*/ 111 w 403"/>
                <a:gd name="T13" fmla="*/ 444 h 480"/>
                <a:gd name="T14" fmla="*/ 111 w 403"/>
                <a:gd name="T15" fmla="*/ 444 h 480"/>
                <a:gd name="T16" fmla="*/ 109 w 403"/>
                <a:gd name="T17" fmla="*/ 444 h 480"/>
                <a:gd name="T18" fmla="*/ 38 w 403"/>
                <a:gd name="T19" fmla="*/ 444 h 480"/>
                <a:gd name="T20" fmla="*/ 38 w 403"/>
                <a:gd name="T21" fmla="*/ 375 h 480"/>
                <a:gd name="T22" fmla="*/ 7 w 403"/>
                <a:gd name="T23" fmla="*/ 344 h 480"/>
                <a:gd name="T24" fmla="*/ 7 w 403"/>
                <a:gd name="T25" fmla="*/ 346 h 480"/>
                <a:gd name="T26" fmla="*/ 5 w 403"/>
                <a:gd name="T27" fmla="*/ 342 h 480"/>
                <a:gd name="T28" fmla="*/ 0 w 403"/>
                <a:gd name="T29" fmla="*/ 337 h 480"/>
                <a:gd name="T30" fmla="*/ 0 w 403"/>
                <a:gd name="T31" fmla="*/ 480 h 480"/>
                <a:gd name="T32" fmla="*/ 403 w 403"/>
                <a:gd name="T33" fmla="*/ 480 h 480"/>
                <a:gd name="T34" fmla="*/ 403 w 403"/>
                <a:gd name="T35" fmla="*/ 0 h 480"/>
                <a:gd name="T36" fmla="*/ 0 w 403"/>
                <a:gd name="T3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3" h="480">
                  <a:moveTo>
                    <a:pt x="0" y="0"/>
                  </a:moveTo>
                  <a:lnTo>
                    <a:pt x="0" y="14"/>
                  </a:lnTo>
                  <a:lnTo>
                    <a:pt x="38" y="107"/>
                  </a:lnTo>
                  <a:lnTo>
                    <a:pt x="38" y="38"/>
                  </a:lnTo>
                  <a:lnTo>
                    <a:pt x="365" y="38"/>
                  </a:lnTo>
                  <a:lnTo>
                    <a:pt x="365" y="444"/>
                  </a:lnTo>
                  <a:lnTo>
                    <a:pt x="111" y="444"/>
                  </a:lnTo>
                  <a:lnTo>
                    <a:pt x="111" y="444"/>
                  </a:lnTo>
                  <a:lnTo>
                    <a:pt x="109" y="444"/>
                  </a:lnTo>
                  <a:lnTo>
                    <a:pt x="38" y="444"/>
                  </a:lnTo>
                  <a:lnTo>
                    <a:pt x="38" y="375"/>
                  </a:lnTo>
                  <a:lnTo>
                    <a:pt x="7" y="344"/>
                  </a:lnTo>
                  <a:lnTo>
                    <a:pt x="7" y="346"/>
                  </a:lnTo>
                  <a:lnTo>
                    <a:pt x="5" y="342"/>
                  </a:lnTo>
                  <a:lnTo>
                    <a:pt x="0" y="337"/>
                  </a:lnTo>
                  <a:lnTo>
                    <a:pt x="0" y="480"/>
                  </a:lnTo>
                  <a:lnTo>
                    <a:pt x="403" y="480"/>
                  </a:lnTo>
                  <a:lnTo>
                    <a:pt x="4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3171826" y="4656138"/>
              <a:ext cx="423863" cy="41275"/>
            </a:xfrm>
            <a:custGeom>
              <a:avLst/>
              <a:gdLst>
                <a:gd name="T0" fmla="*/ 0 w 267"/>
                <a:gd name="T1" fmla="*/ 0 h 26"/>
                <a:gd name="T2" fmla="*/ 9 w 267"/>
                <a:gd name="T3" fmla="*/ 26 h 26"/>
                <a:gd name="T4" fmla="*/ 267 w 267"/>
                <a:gd name="T5" fmla="*/ 26 h 26"/>
                <a:gd name="T6" fmla="*/ 267 w 267"/>
                <a:gd name="T7" fmla="*/ 0 h 26"/>
                <a:gd name="T8" fmla="*/ 0 w 26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26">
                  <a:moveTo>
                    <a:pt x="0" y="0"/>
                  </a:moveTo>
                  <a:lnTo>
                    <a:pt x="9" y="26"/>
                  </a:lnTo>
                  <a:lnTo>
                    <a:pt x="267" y="26"/>
                  </a:lnTo>
                  <a:lnTo>
                    <a:pt x="2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3213101" y="4757738"/>
              <a:ext cx="387350" cy="41275"/>
            </a:xfrm>
            <a:custGeom>
              <a:avLst/>
              <a:gdLst>
                <a:gd name="T0" fmla="*/ 14 w 244"/>
                <a:gd name="T1" fmla="*/ 26 h 26"/>
                <a:gd name="T2" fmla="*/ 244 w 244"/>
                <a:gd name="T3" fmla="*/ 26 h 26"/>
                <a:gd name="T4" fmla="*/ 244 w 244"/>
                <a:gd name="T5" fmla="*/ 0 h 26"/>
                <a:gd name="T6" fmla="*/ 0 w 244"/>
                <a:gd name="T7" fmla="*/ 0 h 26"/>
                <a:gd name="T8" fmla="*/ 14 w 2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6">
                  <a:moveTo>
                    <a:pt x="14" y="26"/>
                  </a:moveTo>
                  <a:lnTo>
                    <a:pt x="244" y="26"/>
                  </a:lnTo>
                  <a:lnTo>
                    <a:pt x="244" y="0"/>
                  </a:lnTo>
                  <a:lnTo>
                    <a:pt x="0" y="0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3235326" y="4840288"/>
              <a:ext cx="360363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9" name="Freeform 15"/>
            <p:cNvSpPr/>
            <p:nvPr/>
          </p:nvSpPr>
          <p:spPr bwMode="auto">
            <a:xfrm>
              <a:off x="3076576" y="4818063"/>
              <a:ext cx="139700" cy="188913"/>
            </a:xfrm>
            <a:custGeom>
              <a:avLst/>
              <a:gdLst>
                <a:gd name="T0" fmla="*/ 86 w 88"/>
                <a:gd name="T1" fmla="*/ 119 h 119"/>
                <a:gd name="T2" fmla="*/ 88 w 88"/>
                <a:gd name="T3" fmla="*/ 0 h 119"/>
                <a:gd name="T4" fmla="*/ 0 w 88"/>
                <a:gd name="T5" fmla="*/ 38 h 119"/>
                <a:gd name="T6" fmla="*/ 86 w 88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19">
                  <a:moveTo>
                    <a:pt x="86" y="119"/>
                  </a:moveTo>
                  <a:lnTo>
                    <a:pt x="88" y="0"/>
                  </a:lnTo>
                  <a:lnTo>
                    <a:pt x="0" y="38"/>
                  </a:lnTo>
                  <a:lnTo>
                    <a:pt x="86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2790826" y="4105276"/>
              <a:ext cx="180975" cy="169863"/>
            </a:xfrm>
            <a:custGeom>
              <a:avLst/>
              <a:gdLst>
                <a:gd name="T0" fmla="*/ 41 w 48"/>
                <a:gd name="T1" fmla="*/ 12 h 45"/>
                <a:gd name="T2" fmla="*/ 20 w 48"/>
                <a:gd name="T3" fmla="*/ 3 h 45"/>
                <a:gd name="T4" fmla="*/ 12 w 48"/>
                <a:gd name="T5" fmla="*/ 7 h 45"/>
                <a:gd name="T6" fmla="*/ 3 w 48"/>
                <a:gd name="T7" fmla="*/ 27 h 45"/>
                <a:gd name="T8" fmla="*/ 11 w 48"/>
                <a:gd name="T9" fmla="*/ 45 h 45"/>
                <a:gd name="T10" fmla="*/ 48 w 48"/>
                <a:gd name="T11" fmla="*/ 30 h 45"/>
                <a:gd name="T12" fmla="*/ 41 w 48"/>
                <a:gd name="T13" fmla="*/ 1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5">
                  <a:moveTo>
                    <a:pt x="41" y="12"/>
                  </a:moveTo>
                  <a:cubicBezTo>
                    <a:pt x="38" y="4"/>
                    <a:pt x="28" y="0"/>
                    <a:pt x="20" y="3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4" y="10"/>
                    <a:pt x="0" y="19"/>
                    <a:pt x="3" y="27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48" y="30"/>
                    <a:pt x="48" y="30"/>
                    <a:pt x="48" y="30"/>
                  </a:cubicBezTo>
                  <a:lnTo>
                    <a:pt x="4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3230563" y="4946651"/>
              <a:ext cx="3698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2" name="Freeform 18"/>
            <p:cNvSpPr>
              <a:spLocks noEditPoints="1"/>
            </p:cNvSpPr>
            <p:nvPr/>
          </p:nvSpPr>
          <p:spPr bwMode="auto">
            <a:xfrm>
              <a:off x="2836863" y="4233863"/>
              <a:ext cx="376238" cy="633413"/>
            </a:xfrm>
            <a:custGeom>
              <a:avLst/>
              <a:gdLst>
                <a:gd name="T0" fmla="*/ 100 w 100"/>
                <a:gd name="T1" fmla="*/ 153 h 168"/>
                <a:gd name="T2" fmla="*/ 38 w 100"/>
                <a:gd name="T3" fmla="*/ 0 h 168"/>
                <a:gd name="T4" fmla="*/ 0 w 100"/>
                <a:gd name="T5" fmla="*/ 16 h 168"/>
                <a:gd name="T6" fmla="*/ 63 w 100"/>
                <a:gd name="T7" fmla="*/ 168 h 168"/>
                <a:gd name="T8" fmla="*/ 100 w 100"/>
                <a:gd name="T9" fmla="*/ 153 h 168"/>
                <a:gd name="T10" fmla="*/ 34 w 100"/>
                <a:gd name="T11" fmla="*/ 7 h 168"/>
                <a:gd name="T12" fmla="*/ 75 w 100"/>
                <a:gd name="T13" fmla="*/ 108 h 168"/>
                <a:gd name="T14" fmla="*/ 74 w 100"/>
                <a:gd name="T15" fmla="*/ 116 h 168"/>
                <a:gd name="T16" fmla="*/ 67 w 100"/>
                <a:gd name="T17" fmla="*/ 111 h 168"/>
                <a:gd name="T18" fmla="*/ 26 w 100"/>
                <a:gd name="T19" fmla="*/ 10 h 168"/>
                <a:gd name="T20" fmla="*/ 34 w 100"/>
                <a:gd name="T21" fmla="*/ 7 h 168"/>
                <a:gd name="T22" fmla="*/ 57 w 100"/>
                <a:gd name="T23" fmla="*/ 122 h 168"/>
                <a:gd name="T24" fmla="*/ 50 w 100"/>
                <a:gd name="T25" fmla="*/ 118 h 168"/>
                <a:gd name="T26" fmla="*/ 9 w 100"/>
                <a:gd name="T27" fmla="*/ 17 h 168"/>
                <a:gd name="T28" fmla="*/ 17 w 100"/>
                <a:gd name="T29" fmla="*/ 13 h 168"/>
                <a:gd name="T30" fmla="*/ 59 w 100"/>
                <a:gd name="T31" fmla="*/ 115 h 168"/>
                <a:gd name="T32" fmla="*/ 57 w 100"/>
                <a:gd name="T33" fmla="*/ 12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68">
                  <a:moveTo>
                    <a:pt x="100" y="153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63" y="168"/>
                    <a:pt x="63" y="168"/>
                    <a:pt x="63" y="168"/>
                  </a:cubicBezTo>
                  <a:lnTo>
                    <a:pt x="100" y="153"/>
                  </a:lnTo>
                  <a:close/>
                  <a:moveTo>
                    <a:pt x="34" y="7"/>
                  </a:moveTo>
                  <a:cubicBezTo>
                    <a:pt x="75" y="108"/>
                    <a:pt x="75" y="108"/>
                    <a:pt x="75" y="108"/>
                  </a:cubicBezTo>
                  <a:cubicBezTo>
                    <a:pt x="77" y="111"/>
                    <a:pt x="76" y="115"/>
                    <a:pt x="74" y="116"/>
                  </a:cubicBezTo>
                  <a:cubicBezTo>
                    <a:pt x="71" y="116"/>
                    <a:pt x="68" y="115"/>
                    <a:pt x="67" y="111"/>
                  </a:cubicBezTo>
                  <a:cubicBezTo>
                    <a:pt x="26" y="10"/>
                    <a:pt x="26" y="10"/>
                    <a:pt x="26" y="10"/>
                  </a:cubicBezTo>
                  <a:lnTo>
                    <a:pt x="34" y="7"/>
                  </a:lnTo>
                  <a:close/>
                  <a:moveTo>
                    <a:pt x="57" y="122"/>
                  </a:moveTo>
                  <a:cubicBezTo>
                    <a:pt x="55" y="123"/>
                    <a:pt x="52" y="121"/>
                    <a:pt x="50" y="1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0" y="118"/>
                    <a:pt x="59" y="121"/>
                    <a:pt x="57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1306901" y="128662"/>
            <a:ext cx="558800" cy="440889"/>
            <a:chOff x="4287838" y="3433763"/>
            <a:chExt cx="1038225" cy="819151"/>
          </a:xfrm>
          <a:solidFill>
            <a:schemeClr val="bg1"/>
          </a:solidFill>
        </p:grpSpPr>
        <p:sp>
          <p:nvSpPr>
            <p:cNvPr id="24" name="Freeform 19"/>
            <p:cNvSpPr/>
            <p:nvPr/>
          </p:nvSpPr>
          <p:spPr bwMode="auto">
            <a:xfrm>
              <a:off x="4510088" y="3841751"/>
              <a:ext cx="557213" cy="411163"/>
            </a:xfrm>
            <a:custGeom>
              <a:avLst/>
              <a:gdLst>
                <a:gd name="T0" fmla="*/ 0 w 148"/>
                <a:gd name="T1" fmla="*/ 0 h 109"/>
                <a:gd name="T2" fmla="*/ 0 w 148"/>
                <a:gd name="T3" fmla="*/ 82 h 109"/>
                <a:gd name="T4" fmla="*/ 74 w 148"/>
                <a:gd name="T5" fmla="*/ 109 h 109"/>
                <a:gd name="T6" fmla="*/ 148 w 148"/>
                <a:gd name="T7" fmla="*/ 82 h 109"/>
                <a:gd name="T8" fmla="*/ 148 w 148"/>
                <a:gd name="T9" fmla="*/ 5 h 109"/>
                <a:gd name="T10" fmla="*/ 79 w 148"/>
                <a:gd name="T11" fmla="*/ 40 h 109"/>
                <a:gd name="T12" fmla="*/ 0 w 148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09">
                  <a:moveTo>
                    <a:pt x="0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17" y="98"/>
                    <a:pt x="44" y="109"/>
                    <a:pt x="74" y="109"/>
                  </a:cubicBezTo>
                  <a:cubicBezTo>
                    <a:pt x="104" y="109"/>
                    <a:pt x="131" y="98"/>
                    <a:pt x="148" y="82"/>
                  </a:cubicBezTo>
                  <a:cubicBezTo>
                    <a:pt x="148" y="5"/>
                    <a:pt x="148" y="5"/>
                    <a:pt x="148" y="5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4287838" y="3433763"/>
              <a:ext cx="1038225" cy="520700"/>
            </a:xfrm>
            <a:custGeom>
              <a:avLst/>
              <a:gdLst>
                <a:gd name="T0" fmla="*/ 654 w 654"/>
                <a:gd name="T1" fmla="*/ 164 h 328"/>
                <a:gd name="T2" fmla="*/ 327 w 654"/>
                <a:gd name="T3" fmla="*/ 0 h 328"/>
                <a:gd name="T4" fmla="*/ 0 w 654"/>
                <a:gd name="T5" fmla="*/ 164 h 328"/>
                <a:gd name="T6" fmla="*/ 327 w 654"/>
                <a:gd name="T7" fmla="*/ 328 h 328"/>
                <a:gd name="T8" fmla="*/ 654 w 654"/>
                <a:gd name="T9" fmla="*/ 16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328">
                  <a:moveTo>
                    <a:pt x="654" y="164"/>
                  </a:moveTo>
                  <a:lnTo>
                    <a:pt x="327" y="0"/>
                  </a:lnTo>
                  <a:lnTo>
                    <a:pt x="0" y="164"/>
                  </a:lnTo>
                  <a:lnTo>
                    <a:pt x="327" y="328"/>
                  </a:lnTo>
                  <a:lnTo>
                    <a:pt x="65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6" name="Freeform 21"/>
            <p:cNvSpPr/>
            <p:nvPr/>
          </p:nvSpPr>
          <p:spPr bwMode="auto">
            <a:xfrm>
              <a:off x="5133976" y="3768726"/>
              <a:ext cx="117475" cy="350838"/>
            </a:xfrm>
            <a:custGeom>
              <a:avLst/>
              <a:gdLst>
                <a:gd name="T0" fmla="*/ 23 w 31"/>
                <a:gd name="T1" fmla="*/ 49 h 93"/>
                <a:gd name="T2" fmla="*/ 23 w 31"/>
                <a:gd name="T3" fmla="*/ 0 h 93"/>
                <a:gd name="T4" fmla="*/ 8 w 31"/>
                <a:gd name="T5" fmla="*/ 7 h 93"/>
                <a:gd name="T6" fmla="*/ 8 w 31"/>
                <a:gd name="T7" fmla="*/ 49 h 93"/>
                <a:gd name="T8" fmla="*/ 0 w 31"/>
                <a:gd name="T9" fmla="*/ 63 h 93"/>
                <a:gd name="T10" fmla="*/ 15 w 31"/>
                <a:gd name="T11" fmla="*/ 93 h 93"/>
                <a:gd name="T12" fmla="*/ 31 w 31"/>
                <a:gd name="T13" fmla="*/ 63 h 93"/>
                <a:gd name="T14" fmla="*/ 23 w 31"/>
                <a:gd name="T15" fmla="*/ 4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93">
                  <a:moveTo>
                    <a:pt x="23" y="49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3" y="52"/>
                    <a:pt x="0" y="57"/>
                    <a:pt x="0" y="63"/>
                  </a:cubicBezTo>
                  <a:cubicBezTo>
                    <a:pt x="0" y="71"/>
                    <a:pt x="7" y="93"/>
                    <a:pt x="15" y="93"/>
                  </a:cubicBezTo>
                  <a:cubicBezTo>
                    <a:pt x="24" y="93"/>
                    <a:pt x="31" y="71"/>
                    <a:pt x="31" y="63"/>
                  </a:cubicBezTo>
                  <a:cubicBezTo>
                    <a:pt x="31" y="57"/>
                    <a:pt x="28" y="52"/>
                    <a:pt x="2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27" name="组合 26"/>
          <p:cNvGrpSpPr/>
          <p:nvPr userDrawn="1"/>
        </p:nvGrpSpPr>
        <p:grpSpPr>
          <a:xfrm>
            <a:off x="10377042" y="112737"/>
            <a:ext cx="529973" cy="472740"/>
            <a:chOff x="5235576" y="4052888"/>
            <a:chExt cx="1131888" cy="1009651"/>
          </a:xfrm>
          <a:solidFill>
            <a:schemeClr val="bg1"/>
          </a:solidFill>
        </p:grpSpPr>
        <p:sp>
          <p:nvSpPr>
            <p:cNvPr id="28" name="Freeform 22"/>
            <p:cNvSpPr>
              <a:spLocks noEditPoints="1"/>
            </p:cNvSpPr>
            <p:nvPr/>
          </p:nvSpPr>
          <p:spPr bwMode="auto">
            <a:xfrm>
              <a:off x="5326063" y="4052888"/>
              <a:ext cx="414338" cy="554038"/>
            </a:xfrm>
            <a:custGeom>
              <a:avLst/>
              <a:gdLst>
                <a:gd name="T0" fmla="*/ 8 w 110"/>
                <a:gd name="T1" fmla="*/ 92 h 147"/>
                <a:gd name="T2" fmla="*/ 18 w 110"/>
                <a:gd name="T3" fmla="*/ 105 h 147"/>
                <a:gd name="T4" fmla="*/ 57 w 110"/>
                <a:gd name="T5" fmla="*/ 147 h 147"/>
                <a:gd name="T6" fmla="*/ 97 w 110"/>
                <a:gd name="T7" fmla="*/ 105 h 147"/>
                <a:gd name="T8" fmla="*/ 97 w 110"/>
                <a:gd name="T9" fmla="*/ 105 h 147"/>
                <a:gd name="T10" fmla="*/ 108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9 w 110"/>
                <a:gd name="T17" fmla="*/ 25 h 147"/>
                <a:gd name="T18" fmla="*/ 14 w 110"/>
                <a:gd name="T19" fmla="*/ 81 h 147"/>
                <a:gd name="T20" fmla="*/ 14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2 h 147"/>
                <a:gd name="T74" fmla="*/ 18 w 110"/>
                <a:gd name="T75" fmla="*/ 102 h 147"/>
                <a:gd name="T76" fmla="*/ 11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8" y="105"/>
                  </a:cubicBezTo>
                  <a:cubicBezTo>
                    <a:pt x="21" y="129"/>
                    <a:pt x="38" y="147"/>
                    <a:pt x="57" y="147"/>
                  </a:cubicBezTo>
                  <a:cubicBezTo>
                    <a:pt x="77" y="147"/>
                    <a:pt x="93" y="129"/>
                    <a:pt x="97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8" y="99"/>
                    <a:pt x="108" y="92"/>
                  </a:cubicBezTo>
                  <a:cubicBezTo>
                    <a:pt x="108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9" y="25"/>
                    <a:pt x="29" y="25"/>
                  </a:cubicBezTo>
                  <a:cubicBezTo>
                    <a:pt x="0" y="40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8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8" y="126"/>
                    <a:pt x="81" y="133"/>
                  </a:cubicBezTo>
                  <a:cubicBezTo>
                    <a:pt x="78" y="136"/>
                    <a:pt x="74" y="139"/>
                    <a:pt x="70" y="141"/>
                  </a:cubicBezTo>
                  <a:cubicBezTo>
                    <a:pt x="66" y="143"/>
                    <a:pt x="62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7" y="136"/>
                    <a:pt x="33" y="133"/>
                  </a:cubicBezTo>
                  <a:cubicBezTo>
                    <a:pt x="27" y="126"/>
                    <a:pt x="22" y="116"/>
                    <a:pt x="20" y="105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4" y="102"/>
                    <a:pt x="11" y="97"/>
                    <a:pt x="11" y="92"/>
                  </a:cubicBezTo>
                  <a:cubicBezTo>
                    <a:pt x="11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9" name="Freeform 23"/>
            <p:cNvSpPr>
              <a:spLocks noEditPoints="1"/>
            </p:cNvSpPr>
            <p:nvPr/>
          </p:nvSpPr>
          <p:spPr bwMode="auto">
            <a:xfrm>
              <a:off x="5416551" y="4327526"/>
              <a:ext cx="244475" cy="87313"/>
            </a:xfrm>
            <a:custGeom>
              <a:avLst/>
              <a:gdLst>
                <a:gd name="T0" fmla="*/ 6 w 65"/>
                <a:gd name="T1" fmla="*/ 23 h 23"/>
                <a:gd name="T2" fmla="*/ 23 w 65"/>
                <a:gd name="T3" fmla="*/ 23 h 23"/>
                <a:gd name="T4" fmla="*/ 29 w 65"/>
                <a:gd name="T5" fmla="*/ 17 h 23"/>
                <a:gd name="T6" fmla="*/ 29 w 65"/>
                <a:gd name="T7" fmla="*/ 11 h 23"/>
                <a:gd name="T8" fmla="*/ 36 w 65"/>
                <a:gd name="T9" fmla="*/ 11 h 23"/>
                <a:gd name="T10" fmla="*/ 36 w 65"/>
                <a:gd name="T11" fmla="*/ 17 h 23"/>
                <a:gd name="T12" fmla="*/ 42 w 65"/>
                <a:gd name="T13" fmla="*/ 23 h 23"/>
                <a:gd name="T14" fmla="*/ 59 w 65"/>
                <a:gd name="T15" fmla="*/ 23 h 23"/>
                <a:gd name="T16" fmla="*/ 65 w 65"/>
                <a:gd name="T17" fmla="*/ 17 h 23"/>
                <a:gd name="T18" fmla="*/ 65 w 65"/>
                <a:gd name="T19" fmla="*/ 6 h 23"/>
                <a:gd name="T20" fmla="*/ 59 w 65"/>
                <a:gd name="T21" fmla="*/ 0 h 23"/>
                <a:gd name="T22" fmla="*/ 42 w 65"/>
                <a:gd name="T23" fmla="*/ 0 h 23"/>
                <a:gd name="T24" fmla="*/ 36 w 65"/>
                <a:gd name="T25" fmla="*/ 6 h 23"/>
                <a:gd name="T26" fmla="*/ 36 w 65"/>
                <a:gd name="T27" fmla="*/ 9 h 23"/>
                <a:gd name="T28" fmla="*/ 29 w 65"/>
                <a:gd name="T29" fmla="*/ 9 h 23"/>
                <a:gd name="T30" fmla="*/ 29 w 65"/>
                <a:gd name="T31" fmla="*/ 6 h 23"/>
                <a:gd name="T32" fmla="*/ 23 w 65"/>
                <a:gd name="T33" fmla="*/ 0 h 23"/>
                <a:gd name="T34" fmla="*/ 6 w 65"/>
                <a:gd name="T35" fmla="*/ 0 h 23"/>
                <a:gd name="T36" fmla="*/ 0 w 65"/>
                <a:gd name="T37" fmla="*/ 6 h 23"/>
                <a:gd name="T38" fmla="*/ 0 w 65"/>
                <a:gd name="T39" fmla="*/ 17 h 23"/>
                <a:gd name="T40" fmla="*/ 6 w 65"/>
                <a:gd name="T41" fmla="*/ 23 h 23"/>
                <a:gd name="T42" fmla="*/ 37 w 65"/>
                <a:gd name="T43" fmla="*/ 6 h 23"/>
                <a:gd name="T44" fmla="*/ 42 w 65"/>
                <a:gd name="T45" fmla="*/ 1 h 23"/>
                <a:gd name="T46" fmla="*/ 59 w 65"/>
                <a:gd name="T47" fmla="*/ 1 h 23"/>
                <a:gd name="T48" fmla="*/ 63 w 65"/>
                <a:gd name="T49" fmla="*/ 6 h 23"/>
                <a:gd name="T50" fmla="*/ 63 w 65"/>
                <a:gd name="T51" fmla="*/ 17 h 23"/>
                <a:gd name="T52" fmla="*/ 59 w 65"/>
                <a:gd name="T53" fmla="*/ 21 h 23"/>
                <a:gd name="T54" fmla="*/ 42 w 65"/>
                <a:gd name="T55" fmla="*/ 21 h 23"/>
                <a:gd name="T56" fmla="*/ 37 w 65"/>
                <a:gd name="T57" fmla="*/ 17 h 23"/>
                <a:gd name="T58" fmla="*/ 37 w 65"/>
                <a:gd name="T59" fmla="*/ 6 h 23"/>
                <a:gd name="T60" fmla="*/ 1 w 65"/>
                <a:gd name="T61" fmla="*/ 6 h 23"/>
                <a:gd name="T62" fmla="*/ 6 w 65"/>
                <a:gd name="T63" fmla="*/ 1 h 23"/>
                <a:gd name="T64" fmla="*/ 23 w 65"/>
                <a:gd name="T65" fmla="*/ 1 h 23"/>
                <a:gd name="T66" fmla="*/ 28 w 65"/>
                <a:gd name="T67" fmla="*/ 6 h 23"/>
                <a:gd name="T68" fmla="*/ 28 w 65"/>
                <a:gd name="T69" fmla="*/ 9 h 23"/>
                <a:gd name="T70" fmla="*/ 28 w 65"/>
                <a:gd name="T71" fmla="*/ 11 h 23"/>
                <a:gd name="T72" fmla="*/ 28 w 65"/>
                <a:gd name="T73" fmla="*/ 17 h 23"/>
                <a:gd name="T74" fmla="*/ 23 w 65"/>
                <a:gd name="T75" fmla="*/ 21 h 23"/>
                <a:gd name="T76" fmla="*/ 6 w 65"/>
                <a:gd name="T77" fmla="*/ 21 h 23"/>
                <a:gd name="T78" fmla="*/ 1 w 65"/>
                <a:gd name="T79" fmla="*/ 17 h 23"/>
                <a:gd name="T80" fmla="*/ 1 w 65"/>
                <a:gd name="T8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23">
                  <a:moveTo>
                    <a:pt x="6" y="23"/>
                  </a:moveTo>
                  <a:cubicBezTo>
                    <a:pt x="23" y="23"/>
                    <a:pt x="23" y="23"/>
                    <a:pt x="23" y="23"/>
                  </a:cubicBezTo>
                  <a:cubicBezTo>
                    <a:pt x="26" y="23"/>
                    <a:pt x="29" y="20"/>
                    <a:pt x="29" y="17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20"/>
                    <a:pt x="38" y="23"/>
                    <a:pt x="42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2" y="23"/>
                    <a:pt x="65" y="20"/>
                    <a:pt x="65" y="17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2"/>
                    <a:pt x="62" y="0"/>
                    <a:pt x="5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8" y="0"/>
                    <a:pt x="36" y="2"/>
                    <a:pt x="36" y="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2"/>
                    <a:pt x="26" y="0"/>
                    <a:pt x="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3" y="23"/>
                    <a:pt x="6" y="23"/>
                  </a:cubicBezTo>
                  <a:close/>
                  <a:moveTo>
                    <a:pt x="37" y="6"/>
                  </a:moveTo>
                  <a:cubicBezTo>
                    <a:pt x="37" y="3"/>
                    <a:pt x="39" y="1"/>
                    <a:pt x="42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1" y="1"/>
                    <a:pt x="63" y="3"/>
                    <a:pt x="63" y="6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9"/>
                    <a:pt x="61" y="21"/>
                    <a:pt x="59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39" y="21"/>
                    <a:pt x="37" y="19"/>
                    <a:pt x="37" y="17"/>
                  </a:cubicBezTo>
                  <a:lnTo>
                    <a:pt x="37" y="6"/>
                  </a:lnTo>
                  <a:close/>
                  <a:moveTo>
                    <a:pt x="1" y="6"/>
                  </a:moveTo>
                  <a:cubicBezTo>
                    <a:pt x="1" y="3"/>
                    <a:pt x="3" y="1"/>
                    <a:pt x="6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6" y="1"/>
                    <a:pt x="28" y="3"/>
                    <a:pt x="28" y="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9"/>
                    <a:pt x="26" y="21"/>
                    <a:pt x="23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1" y="19"/>
                    <a:pt x="1" y="17"/>
                  </a:cubicBezTo>
                  <a:lnTo>
                    <a:pt x="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0" name="Freeform 24"/>
            <p:cNvSpPr/>
            <p:nvPr/>
          </p:nvSpPr>
          <p:spPr bwMode="auto">
            <a:xfrm>
              <a:off x="5721351" y="4297363"/>
              <a:ext cx="646113" cy="750888"/>
            </a:xfrm>
            <a:custGeom>
              <a:avLst/>
              <a:gdLst>
                <a:gd name="T0" fmla="*/ 143 w 172"/>
                <a:gd name="T1" fmla="*/ 165 h 199"/>
                <a:gd name="T2" fmla="*/ 143 w 172"/>
                <a:gd name="T3" fmla="*/ 0 h 199"/>
                <a:gd name="T4" fmla="*/ 2 w 172"/>
                <a:gd name="T5" fmla="*/ 0 h 199"/>
                <a:gd name="T6" fmla="*/ 0 w 172"/>
                <a:gd name="T7" fmla="*/ 12 h 199"/>
                <a:gd name="T8" fmla="*/ 5 w 172"/>
                <a:gd name="T9" fmla="*/ 17 h 199"/>
                <a:gd name="T10" fmla="*/ 126 w 172"/>
                <a:gd name="T11" fmla="*/ 17 h 199"/>
                <a:gd name="T12" fmla="*/ 126 w 172"/>
                <a:gd name="T13" fmla="*/ 165 h 199"/>
                <a:gd name="T14" fmla="*/ 40 w 172"/>
                <a:gd name="T15" fmla="*/ 165 h 199"/>
                <a:gd name="T16" fmla="*/ 40 w 172"/>
                <a:gd name="T17" fmla="*/ 176 h 199"/>
                <a:gd name="T18" fmla="*/ 39 w 172"/>
                <a:gd name="T19" fmla="*/ 176 h 199"/>
                <a:gd name="T20" fmla="*/ 10 w 172"/>
                <a:gd name="T21" fmla="*/ 199 h 199"/>
                <a:gd name="T22" fmla="*/ 172 w 172"/>
                <a:gd name="T23" fmla="*/ 199 h 199"/>
                <a:gd name="T24" fmla="*/ 172 w 172"/>
                <a:gd name="T25" fmla="*/ 165 h 199"/>
                <a:gd name="T26" fmla="*/ 143 w 172"/>
                <a:gd name="T27" fmla="*/ 16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199">
                  <a:moveTo>
                    <a:pt x="143" y="165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5"/>
                    <a:pt x="1" y="9"/>
                    <a:pt x="0" y="12"/>
                  </a:cubicBezTo>
                  <a:cubicBezTo>
                    <a:pt x="2" y="13"/>
                    <a:pt x="4" y="15"/>
                    <a:pt x="5" y="17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65"/>
                    <a:pt x="126" y="165"/>
                    <a:pt x="126" y="165"/>
                  </a:cubicBezTo>
                  <a:cubicBezTo>
                    <a:pt x="40" y="165"/>
                    <a:pt x="40" y="165"/>
                    <a:pt x="40" y="165"/>
                  </a:cubicBezTo>
                  <a:cubicBezTo>
                    <a:pt x="40" y="176"/>
                    <a:pt x="40" y="176"/>
                    <a:pt x="40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7" y="186"/>
                    <a:pt x="26" y="194"/>
                    <a:pt x="10" y="199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72" y="165"/>
                    <a:pt x="172" y="165"/>
                    <a:pt x="172" y="165"/>
                  </a:cubicBezTo>
                  <a:lnTo>
                    <a:pt x="143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1" name="Freeform 25"/>
            <p:cNvSpPr/>
            <p:nvPr/>
          </p:nvSpPr>
          <p:spPr bwMode="auto">
            <a:xfrm>
              <a:off x="5235576" y="4603751"/>
              <a:ext cx="612775" cy="458788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2 w 163"/>
                <a:gd name="T17" fmla="*/ 24 h 122"/>
                <a:gd name="T18" fmla="*/ 82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1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2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0" y="31"/>
                    <a:pt x="92" y="28"/>
                    <a:pt x="92" y="24"/>
                  </a:cubicBezTo>
                  <a:cubicBezTo>
                    <a:pt x="92" y="19"/>
                    <a:pt x="87" y="14"/>
                    <a:pt x="82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4" y="23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7" y="122"/>
                    <a:pt x="82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" name="Rectangle 26"/>
            <p:cNvSpPr>
              <a:spLocks noChangeArrowheads="1"/>
            </p:cNvSpPr>
            <p:nvPr/>
          </p:nvSpPr>
          <p:spPr bwMode="auto">
            <a:xfrm>
              <a:off x="5803901" y="4448176"/>
              <a:ext cx="33813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" name="Rectangle 27"/>
            <p:cNvSpPr>
              <a:spLocks noChangeArrowheads="1"/>
            </p:cNvSpPr>
            <p:nvPr/>
          </p:nvSpPr>
          <p:spPr bwMode="auto">
            <a:xfrm>
              <a:off x="5803901" y="4535488"/>
              <a:ext cx="338138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5897563" y="4621213"/>
              <a:ext cx="244475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" name="Rectangle 29"/>
            <p:cNvSpPr>
              <a:spLocks noChangeArrowheads="1"/>
            </p:cNvSpPr>
            <p:nvPr/>
          </p:nvSpPr>
          <p:spPr bwMode="auto">
            <a:xfrm>
              <a:off x="5897563" y="4708526"/>
              <a:ext cx="2444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6" name="Rectangle 30"/>
            <p:cNvSpPr>
              <a:spLocks noChangeArrowheads="1"/>
            </p:cNvSpPr>
            <p:nvPr/>
          </p:nvSpPr>
          <p:spPr bwMode="auto">
            <a:xfrm>
              <a:off x="5897563" y="4795838"/>
              <a:ext cx="24447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37" name="组合 36"/>
          <p:cNvGrpSpPr/>
          <p:nvPr userDrawn="1"/>
        </p:nvGrpSpPr>
        <p:grpSpPr>
          <a:xfrm>
            <a:off x="9559116" y="135020"/>
            <a:ext cx="418040" cy="428171"/>
            <a:chOff x="3963988" y="4297363"/>
            <a:chExt cx="982663" cy="1006476"/>
          </a:xfrm>
          <a:solidFill>
            <a:schemeClr val="bg1"/>
          </a:solidFill>
        </p:grpSpPr>
        <p:sp>
          <p:nvSpPr>
            <p:cNvPr id="38" name="Freeform 31"/>
            <p:cNvSpPr>
              <a:spLocks noEditPoints="1"/>
            </p:cNvSpPr>
            <p:nvPr/>
          </p:nvSpPr>
          <p:spPr bwMode="auto">
            <a:xfrm>
              <a:off x="4186238" y="4368801"/>
              <a:ext cx="760413" cy="935038"/>
            </a:xfrm>
            <a:custGeom>
              <a:avLst/>
              <a:gdLst>
                <a:gd name="T0" fmla="*/ 0 w 479"/>
                <a:gd name="T1" fmla="*/ 0 h 589"/>
                <a:gd name="T2" fmla="*/ 0 w 479"/>
                <a:gd name="T3" fmla="*/ 100 h 589"/>
                <a:gd name="T4" fmla="*/ 29 w 479"/>
                <a:gd name="T5" fmla="*/ 100 h 589"/>
                <a:gd name="T6" fmla="*/ 29 w 479"/>
                <a:gd name="T7" fmla="*/ 112 h 589"/>
                <a:gd name="T8" fmla="*/ 0 w 479"/>
                <a:gd name="T9" fmla="*/ 112 h 589"/>
                <a:gd name="T10" fmla="*/ 0 w 479"/>
                <a:gd name="T11" fmla="*/ 171 h 589"/>
                <a:gd name="T12" fmla="*/ 29 w 479"/>
                <a:gd name="T13" fmla="*/ 171 h 589"/>
                <a:gd name="T14" fmla="*/ 29 w 479"/>
                <a:gd name="T15" fmla="*/ 183 h 589"/>
                <a:gd name="T16" fmla="*/ 0 w 479"/>
                <a:gd name="T17" fmla="*/ 183 h 589"/>
                <a:gd name="T18" fmla="*/ 0 w 479"/>
                <a:gd name="T19" fmla="*/ 243 h 589"/>
                <a:gd name="T20" fmla="*/ 29 w 479"/>
                <a:gd name="T21" fmla="*/ 243 h 589"/>
                <a:gd name="T22" fmla="*/ 29 w 479"/>
                <a:gd name="T23" fmla="*/ 254 h 589"/>
                <a:gd name="T24" fmla="*/ 0 w 479"/>
                <a:gd name="T25" fmla="*/ 254 h 589"/>
                <a:gd name="T26" fmla="*/ 0 w 479"/>
                <a:gd name="T27" fmla="*/ 314 h 589"/>
                <a:gd name="T28" fmla="*/ 29 w 479"/>
                <a:gd name="T29" fmla="*/ 314 h 589"/>
                <a:gd name="T30" fmla="*/ 29 w 479"/>
                <a:gd name="T31" fmla="*/ 326 h 589"/>
                <a:gd name="T32" fmla="*/ 0 w 479"/>
                <a:gd name="T33" fmla="*/ 326 h 589"/>
                <a:gd name="T34" fmla="*/ 0 w 479"/>
                <a:gd name="T35" fmla="*/ 368 h 589"/>
                <a:gd name="T36" fmla="*/ 29 w 479"/>
                <a:gd name="T37" fmla="*/ 368 h 589"/>
                <a:gd name="T38" fmla="*/ 29 w 479"/>
                <a:gd name="T39" fmla="*/ 380 h 589"/>
                <a:gd name="T40" fmla="*/ 0 w 479"/>
                <a:gd name="T41" fmla="*/ 380 h 589"/>
                <a:gd name="T42" fmla="*/ 0 w 479"/>
                <a:gd name="T43" fmla="*/ 440 h 589"/>
                <a:gd name="T44" fmla="*/ 29 w 479"/>
                <a:gd name="T45" fmla="*/ 440 h 589"/>
                <a:gd name="T46" fmla="*/ 29 w 479"/>
                <a:gd name="T47" fmla="*/ 454 h 589"/>
                <a:gd name="T48" fmla="*/ 0 w 479"/>
                <a:gd name="T49" fmla="*/ 454 h 589"/>
                <a:gd name="T50" fmla="*/ 0 w 479"/>
                <a:gd name="T51" fmla="*/ 511 h 589"/>
                <a:gd name="T52" fmla="*/ 29 w 479"/>
                <a:gd name="T53" fmla="*/ 511 h 589"/>
                <a:gd name="T54" fmla="*/ 29 w 479"/>
                <a:gd name="T55" fmla="*/ 523 h 589"/>
                <a:gd name="T56" fmla="*/ 0 w 479"/>
                <a:gd name="T57" fmla="*/ 523 h 589"/>
                <a:gd name="T58" fmla="*/ 0 w 479"/>
                <a:gd name="T59" fmla="*/ 589 h 589"/>
                <a:gd name="T60" fmla="*/ 479 w 479"/>
                <a:gd name="T61" fmla="*/ 589 h 589"/>
                <a:gd name="T62" fmla="*/ 0 w 479"/>
                <a:gd name="T63" fmla="*/ 0 h 589"/>
                <a:gd name="T64" fmla="*/ 64 w 479"/>
                <a:gd name="T65" fmla="*/ 181 h 589"/>
                <a:gd name="T66" fmla="*/ 344 w 479"/>
                <a:gd name="T67" fmla="*/ 525 h 589"/>
                <a:gd name="T68" fmla="*/ 64 w 479"/>
                <a:gd name="T69" fmla="*/ 525 h 589"/>
                <a:gd name="T70" fmla="*/ 64 w 479"/>
                <a:gd name="T71" fmla="*/ 181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9" h="589">
                  <a:moveTo>
                    <a:pt x="0" y="0"/>
                  </a:moveTo>
                  <a:lnTo>
                    <a:pt x="0" y="100"/>
                  </a:lnTo>
                  <a:lnTo>
                    <a:pt x="29" y="100"/>
                  </a:lnTo>
                  <a:lnTo>
                    <a:pt x="29" y="112"/>
                  </a:lnTo>
                  <a:lnTo>
                    <a:pt x="0" y="112"/>
                  </a:lnTo>
                  <a:lnTo>
                    <a:pt x="0" y="171"/>
                  </a:lnTo>
                  <a:lnTo>
                    <a:pt x="29" y="171"/>
                  </a:lnTo>
                  <a:lnTo>
                    <a:pt x="29" y="183"/>
                  </a:lnTo>
                  <a:lnTo>
                    <a:pt x="0" y="183"/>
                  </a:lnTo>
                  <a:lnTo>
                    <a:pt x="0" y="243"/>
                  </a:lnTo>
                  <a:lnTo>
                    <a:pt x="29" y="243"/>
                  </a:lnTo>
                  <a:lnTo>
                    <a:pt x="29" y="254"/>
                  </a:lnTo>
                  <a:lnTo>
                    <a:pt x="0" y="254"/>
                  </a:lnTo>
                  <a:lnTo>
                    <a:pt x="0" y="314"/>
                  </a:lnTo>
                  <a:lnTo>
                    <a:pt x="29" y="314"/>
                  </a:lnTo>
                  <a:lnTo>
                    <a:pt x="29" y="326"/>
                  </a:lnTo>
                  <a:lnTo>
                    <a:pt x="0" y="326"/>
                  </a:lnTo>
                  <a:lnTo>
                    <a:pt x="0" y="368"/>
                  </a:lnTo>
                  <a:lnTo>
                    <a:pt x="29" y="368"/>
                  </a:lnTo>
                  <a:lnTo>
                    <a:pt x="29" y="380"/>
                  </a:lnTo>
                  <a:lnTo>
                    <a:pt x="0" y="380"/>
                  </a:lnTo>
                  <a:lnTo>
                    <a:pt x="0" y="440"/>
                  </a:lnTo>
                  <a:lnTo>
                    <a:pt x="29" y="440"/>
                  </a:lnTo>
                  <a:lnTo>
                    <a:pt x="29" y="454"/>
                  </a:lnTo>
                  <a:lnTo>
                    <a:pt x="0" y="454"/>
                  </a:lnTo>
                  <a:lnTo>
                    <a:pt x="0" y="511"/>
                  </a:lnTo>
                  <a:lnTo>
                    <a:pt x="29" y="511"/>
                  </a:lnTo>
                  <a:lnTo>
                    <a:pt x="29" y="523"/>
                  </a:lnTo>
                  <a:lnTo>
                    <a:pt x="0" y="523"/>
                  </a:lnTo>
                  <a:lnTo>
                    <a:pt x="0" y="589"/>
                  </a:lnTo>
                  <a:lnTo>
                    <a:pt x="479" y="589"/>
                  </a:lnTo>
                  <a:lnTo>
                    <a:pt x="0" y="0"/>
                  </a:lnTo>
                  <a:close/>
                  <a:moveTo>
                    <a:pt x="64" y="181"/>
                  </a:moveTo>
                  <a:lnTo>
                    <a:pt x="344" y="525"/>
                  </a:lnTo>
                  <a:lnTo>
                    <a:pt x="64" y="525"/>
                  </a:lnTo>
                  <a:lnTo>
                    <a:pt x="64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3963988" y="4297363"/>
              <a:ext cx="173038" cy="1006475"/>
            </a:xfrm>
            <a:custGeom>
              <a:avLst/>
              <a:gdLst>
                <a:gd name="T0" fmla="*/ 0 w 109"/>
                <a:gd name="T1" fmla="*/ 81 h 634"/>
                <a:gd name="T2" fmla="*/ 48 w 109"/>
                <a:gd name="T3" fmla="*/ 81 h 634"/>
                <a:gd name="T4" fmla="*/ 48 w 109"/>
                <a:gd name="T5" fmla="*/ 95 h 634"/>
                <a:gd name="T6" fmla="*/ 0 w 109"/>
                <a:gd name="T7" fmla="*/ 95 h 634"/>
                <a:gd name="T8" fmla="*/ 0 w 109"/>
                <a:gd name="T9" fmla="*/ 166 h 634"/>
                <a:gd name="T10" fmla="*/ 48 w 109"/>
                <a:gd name="T11" fmla="*/ 166 h 634"/>
                <a:gd name="T12" fmla="*/ 48 w 109"/>
                <a:gd name="T13" fmla="*/ 181 h 634"/>
                <a:gd name="T14" fmla="*/ 0 w 109"/>
                <a:gd name="T15" fmla="*/ 181 h 634"/>
                <a:gd name="T16" fmla="*/ 0 w 109"/>
                <a:gd name="T17" fmla="*/ 250 h 634"/>
                <a:gd name="T18" fmla="*/ 48 w 109"/>
                <a:gd name="T19" fmla="*/ 250 h 634"/>
                <a:gd name="T20" fmla="*/ 48 w 109"/>
                <a:gd name="T21" fmla="*/ 264 h 634"/>
                <a:gd name="T22" fmla="*/ 0 w 109"/>
                <a:gd name="T23" fmla="*/ 264 h 634"/>
                <a:gd name="T24" fmla="*/ 0 w 109"/>
                <a:gd name="T25" fmla="*/ 335 h 634"/>
                <a:gd name="T26" fmla="*/ 48 w 109"/>
                <a:gd name="T27" fmla="*/ 335 h 634"/>
                <a:gd name="T28" fmla="*/ 48 w 109"/>
                <a:gd name="T29" fmla="*/ 349 h 634"/>
                <a:gd name="T30" fmla="*/ 0 w 109"/>
                <a:gd name="T31" fmla="*/ 349 h 634"/>
                <a:gd name="T32" fmla="*/ 0 w 109"/>
                <a:gd name="T33" fmla="*/ 399 h 634"/>
                <a:gd name="T34" fmla="*/ 48 w 109"/>
                <a:gd name="T35" fmla="*/ 399 h 634"/>
                <a:gd name="T36" fmla="*/ 48 w 109"/>
                <a:gd name="T37" fmla="*/ 413 h 634"/>
                <a:gd name="T38" fmla="*/ 0 w 109"/>
                <a:gd name="T39" fmla="*/ 413 h 634"/>
                <a:gd name="T40" fmla="*/ 0 w 109"/>
                <a:gd name="T41" fmla="*/ 485 h 634"/>
                <a:gd name="T42" fmla="*/ 48 w 109"/>
                <a:gd name="T43" fmla="*/ 485 h 634"/>
                <a:gd name="T44" fmla="*/ 48 w 109"/>
                <a:gd name="T45" fmla="*/ 499 h 634"/>
                <a:gd name="T46" fmla="*/ 0 w 109"/>
                <a:gd name="T47" fmla="*/ 499 h 634"/>
                <a:gd name="T48" fmla="*/ 0 w 109"/>
                <a:gd name="T49" fmla="*/ 568 h 634"/>
                <a:gd name="T50" fmla="*/ 48 w 109"/>
                <a:gd name="T51" fmla="*/ 568 h 634"/>
                <a:gd name="T52" fmla="*/ 48 w 109"/>
                <a:gd name="T53" fmla="*/ 582 h 634"/>
                <a:gd name="T54" fmla="*/ 0 w 109"/>
                <a:gd name="T55" fmla="*/ 582 h 634"/>
                <a:gd name="T56" fmla="*/ 0 w 109"/>
                <a:gd name="T57" fmla="*/ 634 h 634"/>
                <a:gd name="T58" fmla="*/ 109 w 109"/>
                <a:gd name="T59" fmla="*/ 634 h 634"/>
                <a:gd name="T60" fmla="*/ 109 w 109"/>
                <a:gd name="T61" fmla="*/ 0 h 634"/>
                <a:gd name="T62" fmla="*/ 0 w 109"/>
                <a:gd name="T63" fmla="*/ 0 h 634"/>
                <a:gd name="T64" fmla="*/ 0 w 109"/>
                <a:gd name="T65" fmla="*/ 81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9" h="634">
                  <a:moveTo>
                    <a:pt x="0" y="81"/>
                  </a:moveTo>
                  <a:lnTo>
                    <a:pt x="48" y="81"/>
                  </a:lnTo>
                  <a:lnTo>
                    <a:pt x="48" y="95"/>
                  </a:lnTo>
                  <a:lnTo>
                    <a:pt x="0" y="95"/>
                  </a:lnTo>
                  <a:lnTo>
                    <a:pt x="0" y="166"/>
                  </a:lnTo>
                  <a:lnTo>
                    <a:pt x="48" y="166"/>
                  </a:lnTo>
                  <a:lnTo>
                    <a:pt x="48" y="181"/>
                  </a:lnTo>
                  <a:lnTo>
                    <a:pt x="0" y="181"/>
                  </a:lnTo>
                  <a:lnTo>
                    <a:pt x="0" y="250"/>
                  </a:lnTo>
                  <a:lnTo>
                    <a:pt x="48" y="250"/>
                  </a:lnTo>
                  <a:lnTo>
                    <a:pt x="48" y="264"/>
                  </a:lnTo>
                  <a:lnTo>
                    <a:pt x="0" y="264"/>
                  </a:lnTo>
                  <a:lnTo>
                    <a:pt x="0" y="335"/>
                  </a:lnTo>
                  <a:lnTo>
                    <a:pt x="48" y="335"/>
                  </a:lnTo>
                  <a:lnTo>
                    <a:pt x="48" y="349"/>
                  </a:lnTo>
                  <a:lnTo>
                    <a:pt x="0" y="349"/>
                  </a:lnTo>
                  <a:lnTo>
                    <a:pt x="0" y="399"/>
                  </a:lnTo>
                  <a:lnTo>
                    <a:pt x="48" y="399"/>
                  </a:lnTo>
                  <a:lnTo>
                    <a:pt x="48" y="413"/>
                  </a:lnTo>
                  <a:lnTo>
                    <a:pt x="0" y="413"/>
                  </a:lnTo>
                  <a:lnTo>
                    <a:pt x="0" y="485"/>
                  </a:lnTo>
                  <a:lnTo>
                    <a:pt x="48" y="485"/>
                  </a:lnTo>
                  <a:lnTo>
                    <a:pt x="48" y="499"/>
                  </a:lnTo>
                  <a:lnTo>
                    <a:pt x="0" y="499"/>
                  </a:lnTo>
                  <a:lnTo>
                    <a:pt x="0" y="568"/>
                  </a:lnTo>
                  <a:lnTo>
                    <a:pt x="48" y="568"/>
                  </a:lnTo>
                  <a:lnTo>
                    <a:pt x="48" y="582"/>
                  </a:lnTo>
                  <a:lnTo>
                    <a:pt x="0" y="582"/>
                  </a:lnTo>
                  <a:lnTo>
                    <a:pt x="0" y="634"/>
                  </a:lnTo>
                  <a:lnTo>
                    <a:pt x="109" y="634"/>
                  </a:lnTo>
                  <a:lnTo>
                    <a:pt x="109" y="0"/>
                  </a:lnTo>
                  <a:lnTo>
                    <a:pt x="0" y="0"/>
                  </a:lnTo>
                  <a:lnTo>
                    <a:pt x="0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40" name="组合 39"/>
          <p:cNvGrpSpPr/>
          <p:nvPr userDrawn="1"/>
        </p:nvGrpSpPr>
        <p:grpSpPr>
          <a:xfrm>
            <a:off x="7764533" y="130148"/>
            <a:ext cx="577616" cy="437915"/>
            <a:chOff x="3919538" y="2133600"/>
            <a:chExt cx="1023937" cy="776288"/>
          </a:xfrm>
          <a:solidFill>
            <a:schemeClr val="bg1"/>
          </a:solidFill>
        </p:grpSpPr>
        <p:sp>
          <p:nvSpPr>
            <p:cNvPr id="41" name="Freeform 36"/>
            <p:cNvSpPr>
              <a:spLocks noEditPoints="1"/>
            </p:cNvSpPr>
            <p:nvPr/>
          </p:nvSpPr>
          <p:spPr bwMode="auto">
            <a:xfrm>
              <a:off x="4214813" y="2651125"/>
              <a:ext cx="655637" cy="244475"/>
            </a:xfrm>
            <a:custGeom>
              <a:avLst/>
              <a:gdLst>
                <a:gd name="T0" fmla="*/ 0 w 173"/>
                <a:gd name="T1" fmla="*/ 12 h 64"/>
                <a:gd name="T2" fmla="*/ 0 w 173"/>
                <a:gd name="T3" fmla="*/ 52 h 64"/>
                <a:gd name="T4" fmla="*/ 12 w 173"/>
                <a:gd name="T5" fmla="*/ 64 h 64"/>
                <a:gd name="T6" fmla="*/ 173 w 173"/>
                <a:gd name="T7" fmla="*/ 64 h 64"/>
                <a:gd name="T8" fmla="*/ 173 w 173"/>
                <a:gd name="T9" fmla="*/ 54 h 64"/>
                <a:gd name="T10" fmla="*/ 162 w 173"/>
                <a:gd name="T11" fmla="*/ 54 h 64"/>
                <a:gd name="T12" fmla="*/ 159 w 173"/>
                <a:gd name="T13" fmla="*/ 34 h 64"/>
                <a:gd name="T14" fmla="*/ 164 w 173"/>
                <a:gd name="T15" fmla="*/ 10 h 64"/>
                <a:gd name="T16" fmla="*/ 173 w 173"/>
                <a:gd name="T17" fmla="*/ 10 h 64"/>
                <a:gd name="T18" fmla="*/ 173 w 173"/>
                <a:gd name="T19" fmla="*/ 0 h 64"/>
                <a:gd name="T20" fmla="*/ 12 w 173"/>
                <a:gd name="T21" fmla="*/ 0 h 64"/>
                <a:gd name="T22" fmla="*/ 0 w 173"/>
                <a:gd name="T23" fmla="*/ 12 h 64"/>
                <a:gd name="T24" fmla="*/ 150 w 173"/>
                <a:gd name="T25" fmla="*/ 21 h 64"/>
                <a:gd name="T26" fmla="*/ 149 w 173"/>
                <a:gd name="T27" fmla="*/ 30 h 64"/>
                <a:gd name="T28" fmla="*/ 25 w 173"/>
                <a:gd name="T29" fmla="*/ 30 h 64"/>
                <a:gd name="T30" fmla="*/ 25 w 173"/>
                <a:gd name="T31" fmla="*/ 34 h 64"/>
                <a:gd name="T32" fmla="*/ 149 w 173"/>
                <a:gd name="T33" fmla="*/ 34 h 64"/>
                <a:gd name="T34" fmla="*/ 150 w 173"/>
                <a:gd name="T35" fmla="*/ 43 h 64"/>
                <a:gd name="T36" fmla="*/ 26 w 173"/>
                <a:gd name="T37" fmla="*/ 43 h 64"/>
                <a:gd name="T38" fmla="*/ 26 w 173"/>
                <a:gd name="T39" fmla="*/ 47 h 64"/>
                <a:gd name="T40" fmla="*/ 150 w 173"/>
                <a:gd name="T41" fmla="*/ 47 h 64"/>
                <a:gd name="T42" fmla="*/ 152 w 173"/>
                <a:gd name="T43" fmla="*/ 54 h 64"/>
                <a:gd name="T44" fmla="*/ 12 w 173"/>
                <a:gd name="T45" fmla="*/ 54 h 64"/>
                <a:gd name="T46" fmla="*/ 10 w 173"/>
                <a:gd name="T47" fmla="*/ 52 h 64"/>
                <a:gd name="T48" fmla="*/ 10 w 173"/>
                <a:gd name="T49" fmla="*/ 12 h 64"/>
                <a:gd name="T50" fmla="*/ 12 w 173"/>
                <a:gd name="T51" fmla="*/ 10 h 64"/>
                <a:gd name="T52" fmla="*/ 153 w 173"/>
                <a:gd name="T53" fmla="*/ 10 h 64"/>
                <a:gd name="T54" fmla="*/ 151 w 173"/>
                <a:gd name="T55" fmla="*/ 17 h 64"/>
                <a:gd name="T56" fmla="*/ 26 w 173"/>
                <a:gd name="T57" fmla="*/ 17 h 64"/>
                <a:gd name="T58" fmla="*/ 26 w 173"/>
                <a:gd name="T59" fmla="*/ 21 h 64"/>
                <a:gd name="T60" fmla="*/ 150 w 173"/>
                <a:gd name="T61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3" h="64">
                  <a:moveTo>
                    <a:pt x="0" y="1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59"/>
                    <a:pt x="6" y="64"/>
                    <a:pt x="12" y="64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1" y="49"/>
                    <a:pt x="159" y="43"/>
                    <a:pt x="159" y="34"/>
                  </a:cubicBezTo>
                  <a:cubicBezTo>
                    <a:pt x="159" y="23"/>
                    <a:pt x="162" y="14"/>
                    <a:pt x="164" y="10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lose/>
                  <a:moveTo>
                    <a:pt x="150" y="21"/>
                  </a:moveTo>
                  <a:cubicBezTo>
                    <a:pt x="150" y="24"/>
                    <a:pt x="149" y="27"/>
                    <a:pt x="149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7"/>
                    <a:pt x="149" y="40"/>
                    <a:pt x="150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50"/>
                    <a:pt x="151" y="52"/>
                    <a:pt x="15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1" y="54"/>
                    <a:pt x="10" y="53"/>
                    <a:pt x="10" y="5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11" y="10"/>
                    <a:pt x="12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12"/>
                    <a:pt x="152" y="14"/>
                    <a:pt x="151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21"/>
                    <a:pt x="26" y="21"/>
                    <a:pt x="26" y="21"/>
                  </a:cubicBezTo>
                  <a:lnTo>
                    <a:pt x="15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2" name="Freeform 37"/>
            <p:cNvSpPr>
              <a:spLocks noEditPoints="1"/>
            </p:cNvSpPr>
            <p:nvPr/>
          </p:nvSpPr>
          <p:spPr bwMode="auto">
            <a:xfrm>
              <a:off x="4203700" y="2373313"/>
              <a:ext cx="655637" cy="247650"/>
            </a:xfrm>
            <a:custGeom>
              <a:avLst/>
              <a:gdLst>
                <a:gd name="T0" fmla="*/ 12 w 173"/>
                <a:gd name="T1" fmla="*/ 65 h 65"/>
                <a:gd name="T2" fmla="*/ 173 w 173"/>
                <a:gd name="T3" fmla="*/ 65 h 65"/>
                <a:gd name="T4" fmla="*/ 173 w 173"/>
                <a:gd name="T5" fmla="*/ 55 h 65"/>
                <a:gd name="T6" fmla="*/ 162 w 173"/>
                <a:gd name="T7" fmla="*/ 55 h 65"/>
                <a:gd name="T8" fmla="*/ 159 w 173"/>
                <a:gd name="T9" fmla="*/ 35 h 65"/>
                <a:gd name="T10" fmla="*/ 164 w 173"/>
                <a:gd name="T11" fmla="*/ 10 h 65"/>
                <a:gd name="T12" fmla="*/ 173 w 173"/>
                <a:gd name="T13" fmla="*/ 10 h 65"/>
                <a:gd name="T14" fmla="*/ 173 w 173"/>
                <a:gd name="T15" fmla="*/ 0 h 65"/>
                <a:gd name="T16" fmla="*/ 12 w 173"/>
                <a:gd name="T17" fmla="*/ 0 h 65"/>
                <a:gd name="T18" fmla="*/ 0 w 173"/>
                <a:gd name="T19" fmla="*/ 12 h 65"/>
                <a:gd name="T20" fmla="*/ 0 w 173"/>
                <a:gd name="T21" fmla="*/ 53 h 65"/>
                <a:gd name="T22" fmla="*/ 12 w 173"/>
                <a:gd name="T23" fmla="*/ 65 h 65"/>
                <a:gd name="T24" fmla="*/ 10 w 173"/>
                <a:gd name="T25" fmla="*/ 12 h 65"/>
                <a:gd name="T26" fmla="*/ 12 w 173"/>
                <a:gd name="T27" fmla="*/ 10 h 65"/>
                <a:gd name="T28" fmla="*/ 153 w 173"/>
                <a:gd name="T29" fmla="*/ 10 h 65"/>
                <a:gd name="T30" fmla="*/ 151 w 173"/>
                <a:gd name="T31" fmla="*/ 17 h 65"/>
                <a:gd name="T32" fmla="*/ 26 w 173"/>
                <a:gd name="T33" fmla="*/ 17 h 65"/>
                <a:gd name="T34" fmla="*/ 26 w 173"/>
                <a:gd name="T35" fmla="*/ 22 h 65"/>
                <a:gd name="T36" fmla="*/ 150 w 173"/>
                <a:gd name="T37" fmla="*/ 22 h 65"/>
                <a:gd name="T38" fmla="*/ 149 w 173"/>
                <a:gd name="T39" fmla="*/ 30 h 65"/>
                <a:gd name="T40" fmla="*/ 25 w 173"/>
                <a:gd name="T41" fmla="*/ 30 h 65"/>
                <a:gd name="T42" fmla="*/ 25 w 173"/>
                <a:gd name="T43" fmla="*/ 35 h 65"/>
                <a:gd name="T44" fmla="*/ 149 w 173"/>
                <a:gd name="T45" fmla="*/ 35 h 65"/>
                <a:gd name="T46" fmla="*/ 150 w 173"/>
                <a:gd name="T47" fmla="*/ 43 h 65"/>
                <a:gd name="T48" fmla="*/ 26 w 173"/>
                <a:gd name="T49" fmla="*/ 43 h 65"/>
                <a:gd name="T50" fmla="*/ 26 w 173"/>
                <a:gd name="T51" fmla="*/ 48 h 65"/>
                <a:gd name="T52" fmla="*/ 150 w 173"/>
                <a:gd name="T53" fmla="*/ 48 h 65"/>
                <a:gd name="T54" fmla="*/ 152 w 173"/>
                <a:gd name="T55" fmla="*/ 55 h 65"/>
                <a:gd name="T56" fmla="*/ 12 w 173"/>
                <a:gd name="T57" fmla="*/ 55 h 65"/>
                <a:gd name="T58" fmla="*/ 10 w 173"/>
                <a:gd name="T59" fmla="*/ 53 h 65"/>
                <a:gd name="T60" fmla="*/ 10 w 173"/>
                <a:gd name="T61" fmla="*/ 1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3" h="65">
                  <a:moveTo>
                    <a:pt x="12" y="65"/>
                  </a:moveTo>
                  <a:cubicBezTo>
                    <a:pt x="173" y="65"/>
                    <a:pt x="173" y="65"/>
                    <a:pt x="173" y="6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0"/>
                    <a:pt x="159" y="43"/>
                    <a:pt x="159" y="35"/>
                  </a:cubicBezTo>
                  <a:cubicBezTo>
                    <a:pt x="159" y="23"/>
                    <a:pt x="162" y="15"/>
                    <a:pt x="164" y="10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9"/>
                    <a:pt x="6" y="65"/>
                    <a:pt x="12" y="65"/>
                  </a:cubicBezTo>
                  <a:close/>
                  <a:moveTo>
                    <a:pt x="10" y="12"/>
                  </a:moveTo>
                  <a:cubicBezTo>
                    <a:pt x="10" y="11"/>
                    <a:pt x="11" y="10"/>
                    <a:pt x="12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2"/>
                    <a:pt x="152" y="15"/>
                    <a:pt x="151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4"/>
                    <a:pt x="149" y="27"/>
                    <a:pt x="149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38"/>
                    <a:pt x="149" y="40"/>
                    <a:pt x="150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150" y="48"/>
                    <a:pt x="150" y="48"/>
                    <a:pt x="150" y="48"/>
                  </a:cubicBezTo>
                  <a:cubicBezTo>
                    <a:pt x="151" y="50"/>
                    <a:pt x="151" y="53"/>
                    <a:pt x="15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1" y="55"/>
                    <a:pt x="10" y="54"/>
                    <a:pt x="10" y="53"/>
                  </a:cubicBez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3" name="Freeform 38"/>
            <p:cNvSpPr>
              <a:spLocks noEditPoints="1"/>
            </p:cNvSpPr>
            <p:nvPr/>
          </p:nvSpPr>
          <p:spPr bwMode="auto">
            <a:xfrm>
              <a:off x="3919538" y="2316163"/>
              <a:ext cx="284162" cy="593725"/>
            </a:xfrm>
            <a:custGeom>
              <a:avLst/>
              <a:gdLst>
                <a:gd name="T0" fmla="*/ 65 w 75"/>
                <a:gd name="T1" fmla="*/ 15 h 156"/>
                <a:gd name="T2" fmla="*/ 48 w 75"/>
                <a:gd name="T3" fmla="*/ 16 h 156"/>
                <a:gd name="T4" fmla="*/ 27 w 75"/>
                <a:gd name="T5" fmla="*/ 9 h 156"/>
                <a:gd name="T6" fmla="*/ 28 w 75"/>
                <a:gd name="T7" fmla="*/ 1 h 156"/>
                <a:gd name="T8" fmla="*/ 20 w 75"/>
                <a:gd name="T9" fmla="*/ 0 h 156"/>
                <a:gd name="T10" fmla="*/ 1 w 75"/>
                <a:gd name="T11" fmla="*/ 139 h 156"/>
                <a:gd name="T12" fmla="*/ 10 w 75"/>
                <a:gd name="T13" fmla="*/ 150 h 156"/>
                <a:gd name="T14" fmla="*/ 45 w 75"/>
                <a:gd name="T15" fmla="*/ 155 h 156"/>
                <a:gd name="T16" fmla="*/ 57 w 75"/>
                <a:gd name="T17" fmla="*/ 146 h 156"/>
                <a:gd name="T18" fmla="*/ 75 w 75"/>
                <a:gd name="T19" fmla="*/ 8 h 156"/>
                <a:gd name="T20" fmla="*/ 67 w 75"/>
                <a:gd name="T21" fmla="*/ 7 h 156"/>
                <a:gd name="T22" fmla="*/ 65 w 75"/>
                <a:gd name="T23" fmla="*/ 15 h 156"/>
                <a:gd name="T24" fmla="*/ 48 w 75"/>
                <a:gd name="T25" fmla="*/ 145 h 156"/>
                <a:gd name="T26" fmla="*/ 46 w 75"/>
                <a:gd name="T27" fmla="*/ 146 h 156"/>
                <a:gd name="T28" fmla="*/ 11 w 75"/>
                <a:gd name="T29" fmla="*/ 142 h 156"/>
                <a:gd name="T30" fmla="*/ 10 w 75"/>
                <a:gd name="T31" fmla="*/ 140 h 156"/>
                <a:gd name="T32" fmla="*/ 26 w 75"/>
                <a:gd name="T33" fmla="*/ 18 h 156"/>
                <a:gd name="T34" fmla="*/ 32 w 75"/>
                <a:gd name="T35" fmla="*/ 21 h 156"/>
                <a:gd name="T36" fmla="*/ 17 w 75"/>
                <a:gd name="T37" fmla="*/ 129 h 156"/>
                <a:gd name="T38" fmla="*/ 21 w 75"/>
                <a:gd name="T39" fmla="*/ 129 h 156"/>
                <a:gd name="T40" fmla="*/ 35 w 75"/>
                <a:gd name="T41" fmla="*/ 22 h 156"/>
                <a:gd name="T42" fmla="*/ 43 w 75"/>
                <a:gd name="T43" fmla="*/ 24 h 156"/>
                <a:gd name="T44" fmla="*/ 28 w 75"/>
                <a:gd name="T45" fmla="*/ 131 h 156"/>
                <a:gd name="T46" fmla="*/ 32 w 75"/>
                <a:gd name="T47" fmla="*/ 131 h 156"/>
                <a:gd name="T48" fmla="*/ 47 w 75"/>
                <a:gd name="T49" fmla="*/ 24 h 156"/>
                <a:gd name="T50" fmla="*/ 54 w 75"/>
                <a:gd name="T51" fmla="*/ 25 h 156"/>
                <a:gd name="T52" fmla="*/ 40 w 75"/>
                <a:gd name="T53" fmla="*/ 132 h 156"/>
                <a:gd name="T54" fmla="*/ 43 w 75"/>
                <a:gd name="T55" fmla="*/ 132 h 156"/>
                <a:gd name="T56" fmla="*/ 58 w 75"/>
                <a:gd name="T57" fmla="*/ 25 h 156"/>
                <a:gd name="T58" fmla="*/ 64 w 75"/>
                <a:gd name="T59" fmla="*/ 24 h 156"/>
                <a:gd name="T60" fmla="*/ 48 w 75"/>
                <a:gd name="T61" fmla="*/ 14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5" h="156">
                  <a:moveTo>
                    <a:pt x="65" y="15"/>
                  </a:moveTo>
                  <a:cubicBezTo>
                    <a:pt x="61" y="16"/>
                    <a:pt x="55" y="17"/>
                    <a:pt x="48" y="16"/>
                  </a:cubicBezTo>
                  <a:cubicBezTo>
                    <a:pt x="38" y="14"/>
                    <a:pt x="31" y="11"/>
                    <a:pt x="27" y="9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0" y="144"/>
                    <a:pt x="4" y="150"/>
                    <a:pt x="10" y="150"/>
                  </a:cubicBezTo>
                  <a:cubicBezTo>
                    <a:pt x="45" y="155"/>
                    <a:pt x="45" y="155"/>
                    <a:pt x="45" y="155"/>
                  </a:cubicBezTo>
                  <a:cubicBezTo>
                    <a:pt x="51" y="156"/>
                    <a:pt x="56" y="152"/>
                    <a:pt x="57" y="146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67" y="7"/>
                    <a:pt x="67" y="7"/>
                    <a:pt x="67" y="7"/>
                  </a:cubicBezTo>
                  <a:lnTo>
                    <a:pt x="65" y="15"/>
                  </a:lnTo>
                  <a:close/>
                  <a:moveTo>
                    <a:pt x="48" y="145"/>
                  </a:moveTo>
                  <a:cubicBezTo>
                    <a:pt x="48" y="146"/>
                    <a:pt x="47" y="146"/>
                    <a:pt x="46" y="146"/>
                  </a:cubicBezTo>
                  <a:cubicBezTo>
                    <a:pt x="11" y="142"/>
                    <a:pt x="11" y="142"/>
                    <a:pt x="11" y="142"/>
                  </a:cubicBezTo>
                  <a:cubicBezTo>
                    <a:pt x="10" y="142"/>
                    <a:pt x="10" y="141"/>
                    <a:pt x="10" y="140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8" y="19"/>
                    <a:pt x="30" y="20"/>
                    <a:pt x="32" y="2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21" y="129"/>
                    <a:pt x="21" y="129"/>
                    <a:pt x="21" y="129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8" y="23"/>
                    <a:pt x="40" y="23"/>
                    <a:pt x="43" y="24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25"/>
                    <a:pt x="51" y="25"/>
                    <a:pt x="54" y="25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0" y="25"/>
                    <a:pt x="62" y="25"/>
                    <a:pt x="64" y="24"/>
                  </a:cubicBezTo>
                  <a:lnTo>
                    <a:pt x="48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4397375" y="2133600"/>
              <a:ext cx="546100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5" name="Freeform 40"/>
            <p:cNvSpPr/>
            <p:nvPr/>
          </p:nvSpPr>
          <p:spPr bwMode="auto">
            <a:xfrm>
              <a:off x="4881563" y="2187575"/>
              <a:ext cx="57150" cy="220663"/>
            </a:xfrm>
            <a:custGeom>
              <a:avLst/>
              <a:gdLst>
                <a:gd name="T0" fmla="*/ 10 w 15"/>
                <a:gd name="T1" fmla="*/ 0 h 58"/>
                <a:gd name="T2" fmla="*/ 5 w 15"/>
                <a:gd name="T3" fmla="*/ 0 h 58"/>
                <a:gd name="T4" fmla="*/ 5 w 15"/>
                <a:gd name="T5" fmla="*/ 38 h 58"/>
                <a:gd name="T6" fmla="*/ 0 w 15"/>
                <a:gd name="T7" fmla="*/ 50 h 58"/>
                <a:gd name="T8" fmla="*/ 7 w 15"/>
                <a:gd name="T9" fmla="*/ 58 h 58"/>
                <a:gd name="T10" fmla="*/ 15 w 15"/>
                <a:gd name="T11" fmla="*/ 50 h 58"/>
                <a:gd name="T12" fmla="*/ 10 w 15"/>
                <a:gd name="T13" fmla="*/ 38 h 58"/>
                <a:gd name="T14" fmla="*/ 10 w 15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8">
                  <a:moveTo>
                    <a:pt x="1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2" y="41"/>
                    <a:pt x="0" y="47"/>
                    <a:pt x="0" y="50"/>
                  </a:cubicBezTo>
                  <a:cubicBezTo>
                    <a:pt x="0" y="54"/>
                    <a:pt x="3" y="58"/>
                    <a:pt x="7" y="58"/>
                  </a:cubicBezTo>
                  <a:cubicBezTo>
                    <a:pt x="11" y="58"/>
                    <a:pt x="15" y="54"/>
                    <a:pt x="15" y="50"/>
                  </a:cubicBezTo>
                  <a:cubicBezTo>
                    <a:pt x="15" y="47"/>
                    <a:pt x="13" y="41"/>
                    <a:pt x="10" y="38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4452938" y="2190750"/>
              <a:ext cx="422275" cy="168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10B-92B8-44A9-9C84-3437068220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C85-E2BB-45A6-90ED-40C0822533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10B-92B8-44A9-9C84-3437068220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C85-E2BB-45A6-90ED-40C0822533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10B-92B8-44A9-9C84-3437068220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C85-E2BB-45A6-90ED-40C0822533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10B-92B8-44A9-9C84-3437068220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C85-E2BB-45A6-90ED-40C08225337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896728" y="637397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10B-92B8-44A9-9C84-3437068220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C85-E2BB-45A6-90ED-40C0822533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10B-92B8-44A9-9C84-3437068220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C85-E2BB-45A6-90ED-40C0822533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10B-92B8-44A9-9C84-3437068220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C85-E2BB-45A6-90ED-40C0822533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10B-92B8-44A9-9C84-3437068220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25C85-E2BB-45A6-90ED-40C0822533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C410B-92B8-44A9-9C84-3437068220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25C85-E2BB-45A6-90ED-40C0822533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1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/>
        </p:nvSpPr>
        <p:spPr>
          <a:xfrm>
            <a:off x="3955187" y="1431035"/>
            <a:ext cx="4281626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600" b="1" i="0">
                <a:solidFill>
                  <a:schemeClr val="tx1"/>
                </a:solidFill>
                <a:latin typeface="宋体" panose="02010600030101010101" pitchFamily="2" charset="-122"/>
                <a:ea typeface="+mj-ea"/>
                <a:cs typeface="宋体" panose="02010600030101010101" pitchFamily="2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/>
              <a:t>基</a:t>
            </a:r>
            <a:r>
              <a:rPr sz="2800" spc="-15" dirty="0"/>
              <a:t>于</a:t>
            </a:r>
            <a:r>
              <a:rPr sz="2800" dirty="0"/>
              <a:t>深</a:t>
            </a:r>
            <a:r>
              <a:rPr sz="2800" spc="-15" dirty="0"/>
              <a:t>度</a:t>
            </a:r>
            <a:r>
              <a:rPr sz="2800" dirty="0"/>
              <a:t>学</a:t>
            </a:r>
            <a:r>
              <a:rPr sz="2800" spc="-15" dirty="0"/>
              <a:t>习</a:t>
            </a:r>
            <a:r>
              <a:rPr sz="2800" dirty="0"/>
              <a:t>车</a:t>
            </a:r>
            <a:r>
              <a:rPr sz="2800" spc="-15" dirty="0"/>
              <a:t>牌</a:t>
            </a:r>
            <a:r>
              <a:rPr sz="2800" dirty="0"/>
              <a:t>识</a:t>
            </a:r>
            <a:r>
              <a:rPr sz="2800" spc="-15" dirty="0"/>
              <a:t>别</a:t>
            </a:r>
            <a:r>
              <a:rPr sz="2800" dirty="0"/>
              <a:t>系</a:t>
            </a:r>
            <a:r>
              <a:rPr sz="2800" spc="-10" dirty="0"/>
              <a:t>统</a:t>
            </a:r>
            <a:endParaRPr sz="2800"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214409" y="2240279"/>
            <a:ext cx="176318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latin typeface="宋体" panose="02010600030101010101" pitchFamily="2" charset="-122"/>
                <a:cs typeface="宋体" panose="02010600030101010101" pitchFamily="2" charset="-122"/>
              </a:rPr>
              <a:t>结</a:t>
            </a:r>
            <a:r>
              <a:rPr sz="2800" b="1" spc="-15" dirty="0">
                <a:latin typeface="宋体" panose="02010600030101010101" pitchFamily="2" charset="-122"/>
                <a:cs typeface="宋体" panose="02010600030101010101" pitchFamily="2" charset="-122"/>
              </a:rPr>
              <a:t>题</a:t>
            </a:r>
            <a:r>
              <a:rPr sz="2800" b="1" dirty="0">
                <a:latin typeface="宋体" panose="02010600030101010101" pitchFamily="2" charset="-122"/>
                <a:cs typeface="宋体" panose="02010600030101010101" pitchFamily="2" charset="-122"/>
              </a:rPr>
              <a:t>答</a:t>
            </a:r>
            <a:r>
              <a:rPr sz="2800" b="1" spc="-10" dirty="0">
                <a:latin typeface="宋体" panose="02010600030101010101" pitchFamily="2" charset="-122"/>
                <a:cs typeface="宋体" panose="02010600030101010101" pitchFamily="2" charset="-122"/>
              </a:rPr>
              <a:t>辩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57877" y="3798662"/>
            <a:ext cx="1675764" cy="1853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指</a:t>
            </a:r>
            <a:r>
              <a:rPr sz="1600" spc="5" dirty="0">
                <a:latin typeface="宋体" panose="02010600030101010101" pitchFamily="2" charset="-122"/>
                <a:cs typeface="宋体" panose="02010600030101010101" pitchFamily="2" charset="-122"/>
              </a:rPr>
              <a:t>导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老师</a:t>
            </a:r>
            <a:r>
              <a:rPr sz="1600" spc="5" dirty="0"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赵振刚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小</a:t>
            </a:r>
            <a:r>
              <a:rPr sz="1600" spc="5" dirty="0">
                <a:latin typeface="宋体" panose="02010600030101010101" pitchFamily="2" charset="-122"/>
                <a:cs typeface="宋体" panose="02010600030101010101" pitchFamily="2" charset="-122"/>
              </a:rPr>
              <a:t>组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成员</a:t>
            </a:r>
            <a:r>
              <a:rPr sz="1600" spc="5" dirty="0"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宋伟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053465" marR="5080" indent="-24765" algn="just">
              <a:lnSpc>
                <a:spcPct val="163000"/>
              </a:lnSpc>
            </a:pP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厉</a:t>
            </a:r>
            <a:r>
              <a:rPr sz="1600" spc="5" dirty="0">
                <a:latin typeface="宋体" panose="02010600030101010101" pitchFamily="2" charset="-122"/>
                <a:cs typeface="宋体" panose="02010600030101010101" pitchFamily="2" charset="-122"/>
              </a:rPr>
              <a:t>天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然 陈</a:t>
            </a:r>
            <a:r>
              <a:rPr sz="1600" spc="5" dirty="0">
                <a:latin typeface="宋体" panose="02010600030101010101" pitchFamily="2" charset="-122"/>
                <a:cs typeface="宋体" panose="02010600030101010101" pitchFamily="2" charset="-122"/>
              </a:rPr>
              <a:t>雪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东 董</a:t>
            </a:r>
            <a:r>
              <a:rPr sz="1600" spc="5" dirty="0">
                <a:latin typeface="宋体" panose="02010600030101010101" pitchFamily="2" charset="-122"/>
                <a:cs typeface="宋体" panose="02010600030101010101" pitchFamily="2" charset="-122"/>
              </a:rPr>
              <a:t>新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棋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050290" y="271145"/>
            <a:ext cx="3315335" cy="72009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167765" y="370205"/>
            <a:ext cx="3079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模型测试</a:t>
            </a:r>
            <a:endParaRPr lang="zh-CN" altLang="en-US" sz="2800"/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37280" y="4625975"/>
            <a:ext cx="4916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test_loss : 0.0922  	test_acc  : 0.9756</a:t>
            </a:r>
            <a:endParaRPr lang="en-US" altLang="zh-CN" b="1"/>
          </a:p>
        </p:txBody>
      </p:sp>
      <p:graphicFrame>
        <p:nvGraphicFramePr>
          <p:cNvPr id="2" name="图表 1"/>
          <p:cNvGraphicFramePr/>
          <p:nvPr/>
        </p:nvGraphicFramePr>
        <p:xfrm>
          <a:off x="3255010" y="1053465"/>
          <a:ext cx="5682615" cy="340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312"/>
    </mc:Choice>
    <mc:Fallback>
      <p:transition spd="slow" advTm="1312"/>
    </mc:Fallback>
  </mc:AlternateContent>
  <p:timing>
    <p:tnLst>
      <p:par>
        <p:cTn id="1" dur="indefinite" restart="never" nodeType="tmRoot"/>
      </p:par>
    </p:tnLst>
    <p:bldLst>
      <p:bldP spid="13" grpId="0" bldLvl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050290" y="271145"/>
            <a:ext cx="4294505" cy="72009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5875" y="374650"/>
            <a:ext cx="40589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ym typeface="+mn-ea"/>
              </a:rPr>
              <a:t>平台开发：用例图</a:t>
            </a:r>
            <a:endParaRPr lang="en-US" altLang="zh-CN" sz="2800"/>
          </a:p>
          <a:p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275138" y="1095375"/>
          <a:ext cx="3641725" cy="466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Visio" r:id="rId1" imgW="3084195" imgH="3947160" progId="Visio.Drawing.15">
                  <p:embed/>
                </p:oleObj>
              </mc:Choice>
              <mc:Fallback>
                <p:oleObj name="Visio" r:id="rId1" imgW="3084195" imgH="3947160" progId="Visio.Drawing.15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75138" y="1095375"/>
                        <a:ext cx="3641725" cy="466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071245" y="280670"/>
            <a:ext cx="4655185" cy="72009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6" name="矩形 15"/>
          <p:cNvSpPr/>
          <p:nvPr/>
        </p:nvSpPr>
        <p:spPr>
          <a:xfrm>
            <a:off x="1528784" y="407840"/>
            <a:ext cx="373888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>
                <a:sym typeface="+mn-ea"/>
              </a:rPr>
              <a:t>平台开发</a:t>
            </a:r>
            <a:r>
              <a:rPr lang="zh-CN" altLang="en-US" sz="2800">
                <a:sym typeface="+mn-ea"/>
              </a:rPr>
              <a:t>：流程图</a:t>
            </a:r>
            <a:endParaRPr lang="en-US" altLang="zh-CN" sz="2800"/>
          </a:p>
          <a:p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992313" y="2200275"/>
          <a:ext cx="8207375" cy="245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Visio" r:id="rId1" imgW="6941820" imgH="2079625" progId="Visio.Drawing.15">
                  <p:embed/>
                </p:oleObj>
              </mc:Choice>
              <mc:Fallback>
                <p:oleObj name="Visio" r:id="rId1" imgW="6941820" imgH="2079625" progId="Visio.Drawing.15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92313" y="2200275"/>
                        <a:ext cx="8207375" cy="245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071245" y="280670"/>
            <a:ext cx="2750820" cy="72009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5875" y="374650"/>
            <a:ext cx="2438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图像预处理</a:t>
            </a:r>
            <a:endParaRPr lang="zh-CN" altLang="en-US" sz="28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3431540" y="151701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n-lt"/>
              </a:rPr>
              <a:t>灰度化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558540" y="325310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降噪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431540" y="498919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二值化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0660" y="819785"/>
            <a:ext cx="2468245" cy="157670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930" y="2709545"/>
            <a:ext cx="2467610" cy="165481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30" y="4438650"/>
            <a:ext cx="2468880" cy="1652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副标题 2"/>
          <p:cNvSpPr>
            <a:spLocks noGrp="1"/>
          </p:cNvSpPr>
          <p:nvPr/>
        </p:nvSpPr>
        <p:spPr>
          <a:xfrm>
            <a:off x="2105025" y="1462405"/>
            <a:ext cx="2563495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边缘定位、颜色定位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05025" y="4369435"/>
            <a:ext cx="272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字符分割：直方图分隔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3840" y="861695"/>
            <a:ext cx="3421380" cy="1508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40" y="3684905"/>
            <a:ext cx="3422015" cy="176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0955" y="284480"/>
            <a:ext cx="88265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4000" spc="3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70953" y="280461"/>
            <a:ext cx="3029708" cy="72000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0"/>
            <a:ext cx="254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车牌定位流程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215390" y="3176905"/>
            <a:ext cx="1570990" cy="8686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>
                <a:sym typeface="+mn-ea"/>
              </a:rPr>
              <a:t>预处理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305810" y="3176905"/>
            <a:ext cx="1570990" cy="8686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>
                <a:sym typeface="+mn-ea"/>
              </a:rPr>
              <a:t>边缘匹配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396230" y="3176905"/>
            <a:ext cx="1644650" cy="8686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>
                <a:sym typeface="+mn-ea"/>
              </a:rPr>
              <a:t>边缘整合</a:t>
            </a:r>
            <a:endParaRPr lang="zh-CN" altLang="en-US" dirty="0">
              <a:sym typeface="+mn-ea"/>
            </a:endParaRPr>
          </a:p>
          <a:p>
            <a:pPr algn="ctr"/>
            <a:r>
              <a:rPr lang="en-US" altLang="zh-CN" dirty="0">
                <a:sym typeface="+mn-ea"/>
              </a:rPr>
              <a:t> </a:t>
            </a:r>
            <a:r>
              <a:rPr lang="en-US" altLang="zh-CN" sz="1200" dirty="0">
                <a:sym typeface="+mn-ea"/>
              </a:rPr>
              <a:t>(</a:t>
            </a:r>
            <a:r>
              <a:rPr lang="zh-CN" altLang="en-US" sz="1200" dirty="0">
                <a:sym typeface="+mn-ea"/>
              </a:rPr>
              <a:t>得到多个候选区域</a:t>
            </a:r>
            <a:r>
              <a:rPr lang="en-US" altLang="zh-CN" sz="1200" dirty="0">
                <a:sym typeface="+mn-ea"/>
              </a:rPr>
              <a:t>)</a:t>
            </a:r>
            <a:endParaRPr lang="en-US" altLang="zh-CN" sz="1200" dirty="0"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486650" y="3176905"/>
            <a:ext cx="1795780" cy="8686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>
                <a:sym typeface="+mn-ea"/>
              </a:rPr>
              <a:t>筛选矩形区域</a:t>
            </a:r>
            <a:endParaRPr lang="en-US" altLang="zh-CN" dirty="0"/>
          </a:p>
          <a:p>
            <a:pPr algn="ctr"/>
            <a:r>
              <a:rPr lang="en-US" altLang="zh-CN" dirty="0">
                <a:sym typeface="+mn-ea"/>
              </a:rPr>
              <a:t> </a:t>
            </a:r>
            <a:r>
              <a:rPr lang="en-US" altLang="zh-CN" sz="1200" dirty="0">
                <a:sym typeface="+mn-ea"/>
              </a:rPr>
              <a:t>(</a:t>
            </a:r>
            <a:r>
              <a:rPr lang="zh-CN" altLang="en-US" sz="1200" dirty="0">
                <a:sym typeface="+mn-ea"/>
              </a:rPr>
              <a:t>得到车牌</a:t>
            </a:r>
            <a:r>
              <a:rPr lang="zh-CN" altLang="en-US" sz="1200" dirty="0">
                <a:sym typeface="+mn-ea"/>
              </a:rPr>
              <a:t>区域</a:t>
            </a:r>
            <a:r>
              <a:rPr lang="en-US" altLang="zh-CN" sz="1200" dirty="0">
                <a:sym typeface="+mn-ea"/>
              </a:rPr>
              <a:t>)</a:t>
            </a:r>
            <a:endParaRPr lang="zh-CN" altLang="en-US" sz="1200"/>
          </a:p>
        </p:txBody>
      </p:sp>
      <p:sp>
        <p:nvSpPr>
          <p:cNvPr id="11" name="圆角矩形 10"/>
          <p:cNvSpPr/>
          <p:nvPr/>
        </p:nvSpPr>
        <p:spPr>
          <a:xfrm>
            <a:off x="9801860" y="3176905"/>
            <a:ext cx="1570990" cy="8686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>
                <a:sym typeface="+mn-ea"/>
              </a:rPr>
              <a:t>倾斜矫正</a:t>
            </a:r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2847340" y="3368040"/>
            <a:ext cx="398145" cy="48577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4933950" y="3368675"/>
            <a:ext cx="398145" cy="48577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7062470" y="3368040"/>
            <a:ext cx="398145" cy="48577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9339580" y="3368675"/>
            <a:ext cx="398145" cy="48577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0955" y="284480"/>
            <a:ext cx="88265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4000" spc="3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70953" y="280461"/>
            <a:ext cx="3840412" cy="72000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0"/>
            <a:ext cx="3464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Canny</a:t>
            </a:r>
            <a:r>
              <a:rPr lang="zh-CN" altLang="en-US" sz="2800" b="1" dirty="0"/>
              <a:t>边缘检测算法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637988" y="49773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421499" y="17684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高斯平滑滤波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421499" y="324433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计算梯度强度和方向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421499" y="50970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非极大值抑制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5155" y="1253490"/>
            <a:ext cx="1951355" cy="14497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955" y="1253490"/>
            <a:ext cx="1768475" cy="14490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155" y="2938780"/>
            <a:ext cx="1950720" cy="127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155" y="4448810"/>
            <a:ext cx="1950720" cy="1426845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6475730" y="1855470"/>
            <a:ext cx="675005" cy="48577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0955" y="284480"/>
            <a:ext cx="88265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4000" spc="3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71245" y="280670"/>
            <a:ext cx="4149090" cy="72009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5875" y="374650"/>
            <a:ext cx="5186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倾斜校正</a:t>
            </a:r>
            <a:r>
              <a:rPr lang="en-US" altLang="zh-CN" sz="2800" b="1" dirty="0"/>
              <a:t>——</a:t>
            </a:r>
            <a:r>
              <a:rPr lang="zh-CN" altLang="en-US" sz="2800" b="1" dirty="0"/>
              <a:t>仿射变换</a:t>
            </a:r>
            <a:endParaRPr lang="zh-CN" altLang="en-US" sz="2800" b="1" dirty="0"/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放射变换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8871"/>
          <a:stretch>
            <a:fillRect/>
          </a:stretch>
        </p:blipFill>
        <p:spPr>
          <a:xfrm>
            <a:off x="1824990" y="1543050"/>
            <a:ext cx="8542020" cy="430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0955" y="284480"/>
            <a:ext cx="88265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4000" spc="3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70953" y="280461"/>
            <a:ext cx="2058746" cy="72000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0"/>
            <a:ext cx="17050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平台移植</a:t>
            </a:r>
            <a:endParaRPr lang="zh-CN" altLang="en-US" sz="2800" b="1" dirty="0"/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386840" y="1372870"/>
            <a:ext cx="1373505" cy="6191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烧写镜像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86840" y="2447290"/>
            <a:ext cx="1373505" cy="6191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配置系统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386840" y="3476625"/>
            <a:ext cx="1373505" cy="6191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搭建环境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86840" y="4509770"/>
            <a:ext cx="1373505" cy="6191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补充库文件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386840" y="5474970"/>
            <a:ext cx="1373505" cy="6191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修改源码</a:t>
            </a:r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1830705" y="1991995"/>
            <a:ext cx="485775" cy="45466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1830705" y="3021965"/>
            <a:ext cx="485775" cy="45466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1830705" y="4055110"/>
            <a:ext cx="485775" cy="45466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1830705" y="5128895"/>
            <a:ext cx="485775" cy="45466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/>
          <p:nvPr/>
        </p:nvGraphicFramePr>
        <p:xfrm>
          <a:off x="3129915" y="1372235"/>
          <a:ext cx="8779510" cy="4724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25040"/>
                <a:gridCol w="6554470"/>
              </a:tblGrid>
              <a:tr h="944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0">
                          <a:ea typeface="+mn-lt"/>
                          <a:cs typeface="+mn-lt"/>
                          <a:sym typeface="+mn-ea"/>
                        </a:rPr>
                        <a:t>镜像版本</a:t>
                      </a:r>
                      <a:endParaRPr lang="zh-CN" altLang="en-US" b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0">
                          <a:ea typeface="+mn-lt"/>
                          <a:cs typeface="+mn-lt"/>
                          <a:sym typeface="+mn-ea"/>
                        </a:rPr>
                        <a:t>raspberryOS：2018-03-13-raspbian-stretch</a:t>
                      </a:r>
                      <a:endParaRPr lang="zh-CN" altLang="en-US" b="0"/>
                    </a:p>
                  </a:txBody>
                  <a:tcPr anchor="ctr" anchorCtr="0"/>
                </a:tc>
              </a:tr>
              <a:tr h="944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ea typeface="+mn-lt"/>
                          <a:cs typeface="+mn-lt"/>
                          <a:sym typeface="+mn-ea"/>
                        </a:rPr>
                        <a:t>解释器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ea typeface="+mn-lt"/>
                          <a:cs typeface="+mn-lt"/>
                          <a:sym typeface="+mn-ea"/>
                        </a:rPr>
                        <a:t>python 3.5.3 </a:t>
                      </a:r>
                      <a:endParaRPr lang="zh-CN" altLang="en-US" sz="1800">
                        <a:ea typeface="+mn-lt"/>
                        <a:cs typeface="+mn-lt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  <a:tr h="944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ea typeface="+mn-lt"/>
                          <a:cs typeface="+mn-lt"/>
                          <a:sym typeface="+mn-ea"/>
                        </a:rPr>
                        <a:t>包管理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ea typeface="+mn-lt"/>
                          <a:cs typeface="+mn-lt"/>
                          <a:sym typeface="+mn-ea"/>
                        </a:rPr>
                        <a:t>pip3   9.0.1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944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ea typeface="+mn-lt"/>
                          <a:cs typeface="+mn-lt"/>
                          <a:sym typeface="+mn-ea"/>
                        </a:rPr>
                        <a:t>外部包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ea typeface="+mn-lt"/>
                          <a:cs typeface="+mn-lt"/>
                          <a:sym typeface="+mn-ea"/>
                        </a:rPr>
                        <a:t>Keras  2.2.4</a:t>
                      </a:r>
                      <a:endParaRPr lang="zh-CN" altLang="en-US" sz="1800">
                        <a:ea typeface="+mn-lt"/>
                        <a:cs typeface="+mn-lt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ea typeface="+mn-lt"/>
                          <a:cs typeface="+mn-lt"/>
                          <a:sym typeface="+mn-ea"/>
                        </a:rPr>
                        <a:t>tensorflow  1.13.1 </a:t>
                      </a:r>
                      <a:endParaRPr lang="zh-CN" altLang="en-US" sz="1800">
                        <a:ea typeface="+mn-lt"/>
                        <a:cs typeface="+mn-lt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ea typeface="+mn-lt"/>
                          <a:cs typeface="+mn-lt"/>
                          <a:sym typeface="+mn-ea"/>
                        </a:rPr>
                        <a:t>opencv-python  3.4.4.19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944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ea typeface="+mn-lt"/>
                          <a:cs typeface="+mn-lt"/>
                          <a:sym typeface="+mn-ea"/>
                        </a:rPr>
                        <a:t>补充动态库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ea typeface="+mn-lt"/>
                          <a:cs typeface="+mn-lt"/>
                          <a:sym typeface="+mn-ea"/>
                        </a:rPr>
                        <a:t>libhdf5-dev，libatlas-base-dev，</a:t>
                      </a:r>
                      <a:endParaRPr lang="zh-CN" altLang="en-US" sz="1800">
                        <a:ea typeface="+mn-lt"/>
                        <a:cs typeface="+mn-lt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ea typeface="+mn-lt"/>
                          <a:cs typeface="+mn-lt"/>
                          <a:sym typeface="+mn-ea"/>
                        </a:rPr>
                        <a:t>libqt4-test，libqtgui4</a:t>
                      </a: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4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1245" y="280670"/>
            <a:ext cx="2712720" cy="72009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556653" y="377360"/>
            <a:ext cx="2276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技术难点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cAA662F"/>
          <p:cNvPicPr>
            <a:picLocks noChangeAspect="1"/>
          </p:cNvPicPr>
          <p:nvPr/>
        </p:nvPicPr>
        <p:blipFill>
          <a:blip r:embed="rId1"/>
          <a:srcRect t="10729" r="8609" b="36829"/>
          <a:stretch>
            <a:fillRect/>
          </a:stretch>
        </p:blipFill>
        <p:spPr>
          <a:xfrm>
            <a:off x="5735955" y="3542665"/>
            <a:ext cx="4125595" cy="1936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" y="3542665"/>
            <a:ext cx="4704715" cy="18205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13535" y="1609090"/>
            <a:ext cx="8423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/>
            <a:r>
              <a:rPr lang="zh-CN" altLang="en-US" sz="2000">
                <a:sym typeface="+mn-ea"/>
              </a:rPr>
              <a:t>当车牌反光、角度倾斜过大</a:t>
            </a:r>
            <a:endParaRPr lang="zh-CN" altLang="en-US" sz="2000">
              <a:ea typeface="+mn-lt"/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6"/>
          <p:cNvGrpSpPr/>
          <p:nvPr/>
        </p:nvGrpSpPr>
        <p:grpSpPr bwMode="auto">
          <a:xfrm>
            <a:off x="4338296" y="1028734"/>
            <a:ext cx="2385575" cy="1415561"/>
            <a:chOff x="0" y="42395"/>
            <a:chExt cx="1789497" cy="1061764"/>
          </a:xfrm>
        </p:grpSpPr>
        <p:sp>
          <p:nvSpPr>
            <p:cNvPr id="31" name="TextBox 50"/>
            <p:cNvSpPr>
              <a:spLocks noChangeArrowheads="1"/>
            </p:cNvSpPr>
            <p:nvPr/>
          </p:nvSpPr>
          <p:spPr bwMode="auto">
            <a:xfrm>
              <a:off x="0" y="480857"/>
              <a:ext cx="138573" cy="623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Black" panose="020B0A04020102020204" pitchFamily="34" charset="0"/>
              </a:endParaRPr>
            </a:p>
          </p:txBody>
        </p:sp>
        <p:sp>
          <p:nvSpPr>
            <p:cNvPr id="32" name="TextBox 29"/>
            <p:cNvSpPr>
              <a:spLocks noChangeArrowheads="1"/>
            </p:cNvSpPr>
            <p:nvPr/>
          </p:nvSpPr>
          <p:spPr bwMode="auto">
            <a:xfrm>
              <a:off x="943924" y="42395"/>
              <a:ext cx="845573" cy="438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 录</a:t>
              </a:r>
              <a:endParaRPr lang="zh-CN" altLang="en-US" sz="213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12875" y="2256218"/>
            <a:ext cx="9089390" cy="3323590"/>
          </a:xfrm>
        </p:spPr>
        <p:txBody>
          <a:bodyPr wrap="square">
            <a:normAutofit fontScale="90000"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sz="3600"/>
              <a:t>一：项目背景</a:t>
            </a:r>
            <a:br>
              <a:rPr lang="zh-CN" altLang="en-US" sz="3600"/>
            </a:br>
            <a:r>
              <a:rPr lang="zh-CN" altLang="en-US" sz="3600"/>
              <a:t>二：项目内容</a:t>
            </a:r>
            <a:br>
              <a:rPr lang="zh-CN" altLang="en-US" sz="3600"/>
            </a:br>
            <a:r>
              <a:rPr lang="zh-CN" altLang="en-US" sz="3600"/>
              <a:t>三：技术难点和解决办法</a:t>
            </a:r>
            <a:br>
              <a:rPr lang="zh-CN" altLang="en-US" sz="3600"/>
            </a:br>
            <a:r>
              <a:rPr lang="zh-CN" altLang="en-US" sz="3600"/>
              <a:t>四：效果展示</a:t>
            </a:r>
            <a:br>
              <a:rPr lang="zh-CN" altLang="en-US" sz="3600"/>
            </a:br>
            <a:r>
              <a:rPr lang="zh-CN" altLang="en-US" sz="3600"/>
              <a:t>五</a:t>
            </a:r>
            <a:r>
              <a:rPr lang="zh-CN" altLang="en-US" sz="3600"/>
              <a:t>：成员分工</a:t>
            </a:r>
            <a:endParaRPr lang="zh-CN" altLang="en-US" sz="360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071245" y="280670"/>
            <a:ext cx="2263775" cy="72009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0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解决方案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613535" y="1609090"/>
            <a:ext cx="8423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/>
            <a:r>
              <a:rPr lang="zh-CN" altLang="en-US" sz="2000">
                <a:ea typeface="+mn-lt"/>
                <a:cs typeface="+mn-lt"/>
              </a:rPr>
              <a:t>边缘定位</a:t>
            </a:r>
            <a:r>
              <a:rPr lang="en-US" altLang="zh-CN" sz="2000">
                <a:ea typeface="+mn-lt"/>
                <a:cs typeface="+mn-lt"/>
              </a:rPr>
              <a:t>+</a:t>
            </a:r>
            <a:r>
              <a:rPr lang="zh-CN" altLang="en-US" sz="2000">
                <a:ea typeface="+mn-lt"/>
                <a:cs typeface="+mn-lt"/>
              </a:rPr>
              <a:t>颜色定位的方法</a:t>
            </a:r>
            <a:r>
              <a:rPr lang="en-US" altLang="zh-CN" sz="2000">
                <a:ea typeface="+mn-lt"/>
                <a:cs typeface="+mn-lt"/>
              </a:rPr>
              <a:t>+</a:t>
            </a:r>
            <a:r>
              <a:rPr lang="zh-CN" altLang="en-US" sz="2000">
                <a:ea typeface="+mn-lt"/>
                <a:cs typeface="+mn-lt"/>
              </a:rPr>
              <a:t>倾斜校正</a:t>
            </a:r>
            <a:r>
              <a:rPr lang="en-US" altLang="zh-CN" sz="2000">
                <a:ea typeface="+mn-lt"/>
                <a:cs typeface="+mn-lt"/>
              </a:rPr>
              <a:t>+</a:t>
            </a:r>
            <a:r>
              <a:rPr lang="en-US" altLang="zh-CN" sz="2000">
                <a:ea typeface="+mn-lt"/>
                <a:cs typeface="+mn-lt"/>
              </a:rPr>
              <a:t>CNN</a:t>
            </a:r>
            <a:endParaRPr lang="zh-CN" altLang="en-US" sz="2000">
              <a:ea typeface="+mn-lt"/>
              <a:cs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1365" y="3469640"/>
            <a:ext cx="3634740" cy="1729740"/>
          </a:xfrm>
          <a:prstGeom prst="rect">
            <a:avLst/>
          </a:prstGeom>
        </p:spPr>
      </p:pic>
      <p:pic>
        <p:nvPicPr>
          <p:cNvPr id="11" name="图片 10" descr="QQ图片20190616175347"/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>
                  <a:alpha val="100000"/>
                </a:srgbClr>
              </a:clrFrom>
              <a:clrTo>
                <a:srgbClr val="F0F0F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3810" y="3883025"/>
            <a:ext cx="2413000" cy="729615"/>
          </a:xfrm>
          <a:prstGeom prst="rect">
            <a:avLst/>
          </a:prstGeom>
        </p:spPr>
      </p:pic>
      <p:sp>
        <p:nvSpPr>
          <p:cNvPr id="37" name="右箭头 36"/>
          <p:cNvSpPr/>
          <p:nvPr/>
        </p:nvSpPr>
        <p:spPr>
          <a:xfrm>
            <a:off x="6084570" y="4091305"/>
            <a:ext cx="979170" cy="4857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0955" y="284480"/>
            <a:ext cx="88265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4000" spc="3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70952" y="280461"/>
            <a:ext cx="5765278" cy="72000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0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效果展示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67614" y="466536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52834" y="374820"/>
            <a:ext cx="266763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sz="2800" spc="-5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识别图片中车牌</a:t>
            </a:r>
            <a:endParaRPr lang="zh-CN" sz="2800" spc="-5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2655" y="1765935"/>
            <a:ext cx="7807325" cy="35052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-1029214" y="284492"/>
            <a:ext cx="1932300" cy="711940"/>
            <a:chOff x="3326229" y="1954572"/>
            <a:chExt cx="1932300" cy="711940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376088" y="1954572"/>
              <a:ext cx="882441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4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0955" y="284480"/>
            <a:ext cx="88265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4000" spc="3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70952" y="280461"/>
            <a:ext cx="5765278" cy="72000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0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效果展示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67614" y="466536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52834" y="374820"/>
            <a:ext cx="19577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sz="2800" spc="-5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摄像头识别</a:t>
            </a:r>
            <a:endParaRPr lang="zh-CN" sz="2800" spc="-5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12"/>
          <p:cNvPicPr>
            <a:picLocks noChangeAspect="1"/>
          </p:cNvPicPr>
          <p:nvPr/>
        </p:nvPicPr>
        <p:blipFill>
          <a:blip r:embed="rId1"/>
          <a:srcRect l="26430" r="4054"/>
          <a:stretch>
            <a:fillRect/>
          </a:stretch>
        </p:blipFill>
        <p:spPr>
          <a:xfrm>
            <a:off x="2678430" y="1120775"/>
            <a:ext cx="6835140" cy="4866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0955" y="284480"/>
            <a:ext cx="88265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4000" spc="3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70952" y="280461"/>
            <a:ext cx="5765278" cy="72000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0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效果展示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67614" y="466536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52834" y="374820"/>
            <a:ext cx="16027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sz="2800" spc="-5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平台移植</a:t>
            </a:r>
            <a:endParaRPr lang="zh-CN" sz="2800" spc="-5" dirty="0"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" y="1464945"/>
            <a:ext cx="4919980" cy="4079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80" y="1466215"/>
            <a:ext cx="6174105" cy="407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050290" y="271145"/>
            <a:ext cx="3315335" cy="72009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167765" y="370205"/>
            <a:ext cx="3079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测试图片</a:t>
            </a:r>
            <a:r>
              <a:rPr lang="zh-CN" altLang="en-US" sz="2800"/>
              <a:t>分布</a:t>
            </a:r>
            <a:endParaRPr lang="zh-CN" altLang="en-US" sz="2800"/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图表 2"/>
          <p:cNvGraphicFramePr/>
          <p:nvPr/>
        </p:nvGraphicFramePr>
        <p:xfrm>
          <a:off x="2894330" y="1744980"/>
          <a:ext cx="6971030" cy="3846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312"/>
    </mc:Choice>
    <mc:Fallback>
      <p:transition spd="slow" advTm="1312"/>
    </mc:Fallback>
  </mc:AlternateContent>
  <p:timing>
    <p:tnLst>
      <p:par>
        <p:cTn id="1" dur="indefinite" restart="never" nodeType="tmRoot"/>
      </p:par>
    </p:tnLst>
    <p:bldLst>
      <p:bldP spid="13" grpId="0" bldLvl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050290" y="271145"/>
            <a:ext cx="3315335" cy="72009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167765" y="370205"/>
            <a:ext cx="3079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测试图片</a:t>
            </a:r>
            <a:r>
              <a:rPr lang="zh-CN" altLang="en-US" sz="2800"/>
              <a:t>分布</a:t>
            </a:r>
            <a:endParaRPr lang="zh-CN" altLang="en-US" sz="2800"/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图表 5"/>
          <p:cNvGraphicFramePr/>
          <p:nvPr/>
        </p:nvGraphicFramePr>
        <p:xfrm>
          <a:off x="2160905" y="1105535"/>
          <a:ext cx="7870190" cy="4647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312"/>
    </mc:Choice>
    <mc:Fallback>
      <p:transition spd="slow" advTm="1312"/>
    </mc:Fallback>
  </mc:AlternateContent>
  <p:timing>
    <p:tnLst>
      <p:par>
        <p:cTn id="1" dur="indefinite" restart="never" nodeType="tmRoot"/>
      </p:par>
    </p:tnLst>
    <p:bldLst>
      <p:bldP spid="13" grpId="0" bldLvl="0" animBg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050290" y="271145"/>
            <a:ext cx="3315335" cy="72009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167765" y="370205"/>
            <a:ext cx="3079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测试图片</a:t>
            </a:r>
            <a:r>
              <a:rPr lang="zh-CN" altLang="en-US" sz="2800"/>
              <a:t>分布</a:t>
            </a:r>
            <a:endParaRPr lang="zh-CN" altLang="en-US" sz="2800"/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图表 1"/>
          <p:cNvGraphicFramePr/>
          <p:nvPr/>
        </p:nvGraphicFramePr>
        <p:xfrm>
          <a:off x="1960880" y="1312545"/>
          <a:ext cx="8227695" cy="4569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312"/>
    </mc:Choice>
    <mc:Fallback>
      <p:transition spd="slow" advTm="1312"/>
    </mc:Fallback>
  </mc:AlternateContent>
  <p:timing>
    <p:tnLst>
      <p:par>
        <p:cTn id="1" dur="indefinite" restart="never" nodeType="tmRoot"/>
      </p:par>
    </p:tnLst>
    <p:bldLst>
      <p:bldP spid="13" grpId="0" bldLvl="0" animBg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40"/>
            <a:chOff x="3326229" y="1954572"/>
            <a:chExt cx="1932300" cy="711940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4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1245" y="280670"/>
            <a:ext cx="2261235" cy="72009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0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人员分工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029501" y="1832723"/>
          <a:ext cx="8400516" cy="3990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086"/>
                <a:gridCol w="1400086"/>
                <a:gridCol w="1400086"/>
                <a:gridCol w="1400086"/>
                <a:gridCol w="1400086"/>
                <a:gridCol w="1400086"/>
              </a:tblGrid>
              <a:tr h="79802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机器学习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图像处理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应用实例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文档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79802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厉</a:t>
                      </a:r>
                      <a:r>
                        <a:rPr lang="zh-CN" altLang="en-US" dirty="0"/>
                        <a:t>天然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79802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宋伟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79802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陈雪东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/>
                        <a:t>√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7980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董新棋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 sz="1800" dirty="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 sz="1800" dirty="0">
                        <a:sym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>
                          <a:sym typeface="+mn-ea"/>
                        </a:rPr>
                        <a:t>√</a:t>
                      </a:r>
                      <a:endParaRPr lang="zh-CN" altLang="en-US" sz="1800" dirty="0">
                        <a:sym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242509" y="2340998"/>
            <a:ext cx="6935574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谢谢收看！</a:t>
            </a:r>
            <a:endParaRPr lang="zh-CN" altLang="en-US" sz="80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4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1245" y="280670"/>
            <a:ext cx="2199005" cy="72009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0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项目背景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002155" y="1701800"/>
            <a:ext cx="254000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车牌识别技术在智能交通系统中占有重要位置，但是传统的识别技术存在种种限制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,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随着计算机视觉技术和深度学习的发展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,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使构造一款低成本</a:t>
            </a:r>
            <a:r>
              <a:rPr lang="en-US" altLang="zh-C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,</a:t>
            </a:r>
            <a:r>
              <a:rPr lang="zh-C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准确度高的车辆拍照识别系统成为可能。</a:t>
            </a:r>
            <a:endParaRPr lang="zh-CN" altLang="en-US" dirty="0">
              <a:solidFill>
                <a:srgbClr val="3C5C6D"/>
              </a:solidFill>
            </a:endParaRPr>
          </a:p>
          <a:p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6117590" y="2018030"/>
            <a:ext cx="580390" cy="28225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预期结果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8155940" y="1570990"/>
            <a:ext cx="2237105" cy="3714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1.</a:t>
            </a:r>
            <a:r>
              <a:rPr lang="zh-CN" altLang="en-US"/>
              <a:t>准确率高</a:t>
            </a:r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8155940" y="2660650"/>
            <a:ext cx="2237105" cy="3714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3.</a:t>
            </a:r>
            <a:r>
              <a:rPr lang="zh-CN" altLang="en-US"/>
              <a:t>成本低</a:t>
            </a:r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55305" y="3750310"/>
            <a:ext cx="2237740" cy="3714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4.</a:t>
            </a:r>
            <a:r>
              <a:rPr lang="zh-CN" altLang="en-US"/>
              <a:t>效率高</a:t>
            </a:r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55305" y="4840605"/>
            <a:ext cx="2237740" cy="3714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5.</a:t>
            </a:r>
            <a:r>
              <a:rPr lang="zh-CN" altLang="en-US"/>
              <a:t>速度快</a:t>
            </a:r>
            <a:endParaRPr lang="zh-CN" altLang="en-US"/>
          </a:p>
        </p:txBody>
      </p:sp>
      <p:cxnSp>
        <p:nvCxnSpPr>
          <p:cNvPr id="49" name="曲线连接符 48"/>
          <p:cNvCxnSpPr>
            <a:stCxn id="42" idx="3"/>
            <a:endCxn id="43" idx="1"/>
          </p:cNvCxnSpPr>
          <p:nvPr/>
        </p:nvCxnSpPr>
        <p:spPr>
          <a:xfrm flipV="1">
            <a:off x="6697980" y="1757045"/>
            <a:ext cx="1457960" cy="167259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曲线连接符 50"/>
          <p:cNvCxnSpPr>
            <a:stCxn id="42" idx="3"/>
            <a:endCxn id="44" idx="1"/>
          </p:cNvCxnSpPr>
          <p:nvPr/>
        </p:nvCxnSpPr>
        <p:spPr>
          <a:xfrm flipV="1">
            <a:off x="6697980" y="2846705"/>
            <a:ext cx="1457960" cy="58293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曲线连接符 51"/>
          <p:cNvCxnSpPr>
            <a:stCxn id="42" idx="3"/>
            <a:endCxn id="45" idx="1"/>
          </p:cNvCxnSpPr>
          <p:nvPr/>
        </p:nvCxnSpPr>
        <p:spPr>
          <a:xfrm>
            <a:off x="6697980" y="3429635"/>
            <a:ext cx="1457325" cy="506730"/>
          </a:xfrm>
          <a:prstGeom prst="curvedConnector3">
            <a:avLst>
              <a:gd name="adj1" fmla="val 5002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曲线连接符 56"/>
          <p:cNvCxnSpPr>
            <a:stCxn id="42" idx="3"/>
            <a:endCxn id="46" idx="1"/>
          </p:cNvCxnSpPr>
          <p:nvPr/>
        </p:nvCxnSpPr>
        <p:spPr>
          <a:xfrm>
            <a:off x="6697980" y="3429635"/>
            <a:ext cx="1457325" cy="1597025"/>
          </a:xfrm>
          <a:prstGeom prst="curvedConnector3">
            <a:avLst>
              <a:gd name="adj1" fmla="val 50022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029214" y="284492"/>
            <a:ext cx="1932300" cy="711939"/>
            <a:chOff x="3326229" y="1954572"/>
            <a:chExt cx="1932300" cy="711939"/>
          </a:xfrm>
        </p:grpSpPr>
        <p:sp>
          <p:nvSpPr>
            <p:cNvPr id="8" name="圆角矩形 7"/>
            <p:cNvSpPr/>
            <p:nvPr/>
          </p:nvSpPr>
          <p:spPr>
            <a:xfrm rot="5400000">
              <a:off x="3936409" y="1344392"/>
              <a:ext cx="711939" cy="1932300"/>
            </a:xfrm>
            <a:prstGeom prst="roundRect">
              <a:avLst>
                <a:gd name="adj" fmla="val 50000"/>
              </a:avLst>
            </a:prstGeom>
            <a:ln w="19050">
              <a:solidFill>
                <a:schemeClr val="bg1"/>
              </a:solidFill>
            </a:ln>
            <a:effectLst>
              <a:outerShdw blurRad="1270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76088" y="1954572"/>
              <a:ext cx="882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spc="3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4000" spc="3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71245" y="280670"/>
            <a:ext cx="2181225" cy="72009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0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项目内容</a:t>
            </a:r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MH_SubTitle_2"/>
          <p:cNvSpPr/>
          <p:nvPr>
            <p:custDataLst>
              <p:tags r:id="rId1"/>
            </p:custDataLst>
          </p:nvPr>
        </p:nvSpPr>
        <p:spPr>
          <a:xfrm>
            <a:off x="2292086" y="2319079"/>
            <a:ext cx="2413199" cy="2410937"/>
          </a:xfrm>
          <a:custGeom>
            <a:avLst/>
            <a:gdLst>
              <a:gd name="connsiteX0" fmla="*/ 882816 w 1765632"/>
              <a:gd name="connsiteY0" fmla="*/ 0 h 1765631"/>
              <a:gd name="connsiteX1" fmla="*/ 1765632 w 1765632"/>
              <a:gd name="connsiteY1" fmla="*/ 882816 h 1765631"/>
              <a:gd name="connsiteX2" fmla="*/ 882816 w 1765632"/>
              <a:gd name="connsiteY2" fmla="*/ 1765631 h 1765631"/>
              <a:gd name="connsiteX3" fmla="*/ 0 w 1765632"/>
              <a:gd name="connsiteY3" fmla="*/ 882816 h 176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5632" h="1765631">
                <a:moveTo>
                  <a:pt x="882816" y="0"/>
                </a:moveTo>
                <a:lnTo>
                  <a:pt x="1765632" y="882816"/>
                </a:lnTo>
                <a:lnTo>
                  <a:pt x="882816" y="1765631"/>
                </a:lnTo>
                <a:lnTo>
                  <a:pt x="0" y="882816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2400" b="1" spc="300" dirty="0">
                <a:solidFill>
                  <a:srgbClr val="FFFFFF"/>
                </a:solidFill>
              </a:rPr>
              <a:t>模型训练</a:t>
            </a:r>
            <a:endParaRPr lang="zh-CN" altLang="en-US" sz="2400" b="1" spc="300" dirty="0">
              <a:solidFill>
                <a:srgbClr val="FFFFFF"/>
              </a:solidFill>
            </a:endParaRPr>
          </a:p>
        </p:txBody>
      </p:sp>
      <p:sp>
        <p:nvSpPr>
          <p:cNvPr id="6" name="MH_SubTitle_2"/>
          <p:cNvSpPr/>
          <p:nvPr>
            <p:custDataLst>
              <p:tags r:id="rId2"/>
            </p:custDataLst>
          </p:nvPr>
        </p:nvSpPr>
        <p:spPr>
          <a:xfrm>
            <a:off x="7344146" y="2319079"/>
            <a:ext cx="2413199" cy="2410937"/>
          </a:xfrm>
          <a:custGeom>
            <a:avLst/>
            <a:gdLst>
              <a:gd name="connsiteX0" fmla="*/ 882816 w 1765632"/>
              <a:gd name="connsiteY0" fmla="*/ 0 h 1765631"/>
              <a:gd name="connsiteX1" fmla="*/ 1765632 w 1765632"/>
              <a:gd name="connsiteY1" fmla="*/ 882816 h 1765631"/>
              <a:gd name="connsiteX2" fmla="*/ 882816 w 1765632"/>
              <a:gd name="connsiteY2" fmla="*/ 1765631 h 1765631"/>
              <a:gd name="connsiteX3" fmla="*/ 0 w 1765632"/>
              <a:gd name="connsiteY3" fmla="*/ 882816 h 176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5632" h="1765631">
                <a:moveTo>
                  <a:pt x="882816" y="0"/>
                </a:moveTo>
                <a:lnTo>
                  <a:pt x="1765632" y="882816"/>
                </a:lnTo>
                <a:lnTo>
                  <a:pt x="882816" y="1765631"/>
                </a:lnTo>
                <a:lnTo>
                  <a:pt x="0" y="882816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2400" b="1" spc="300" dirty="0">
                <a:solidFill>
                  <a:srgbClr val="FFFFFF"/>
                </a:solidFill>
              </a:rPr>
              <a:t>平台开发</a:t>
            </a:r>
            <a:endParaRPr lang="zh-CN" altLang="en-US" sz="2400" b="1" spc="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071245" y="280670"/>
            <a:ext cx="3058795" cy="72009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286143" y="374820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97034" y="379900"/>
            <a:ext cx="23164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模型训练过程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033997" y="1457325"/>
          <a:ext cx="4122420" cy="394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Visio" r:id="rId2" imgW="3489960" imgH="3335655" progId="Visio.Drawing.15">
                  <p:embed/>
                </p:oleObj>
              </mc:Choice>
              <mc:Fallback>
                <p:oleObj name="Visio" r:id="rId2" imgW="3489960" imgH="3335655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33997" y="1457325"/>
                        <a:ext cx="4122420" cy="394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050290" y="271145"/>
            <a:ext cx="3315335" cy="72009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167765" y="370205"/>
            <a:ext cx="3079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数据集制作</a:t>
            </a:r>
            <a:endParaRPr lang="zh-CN" altLang="en-US" sz="2800"/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捕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450" y="1939925"/>
            <a:ext cx="4905375" cy="3529330"/>
          </a:xfrm>
          <a:prstGeom prst="rect">
            <a:avLst/>
          </a:prstGeom>
        </p:spPr>
      </p:pic>
      <p:pic>
        <p:nvPicPr>
          <p:cNvPr id="3" name="图片 2" descr="数据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995" y="2119630"/>
            <a:ext cx="3871595" cy="316928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6473825" y="3569335"/>
            <a:ext cx="97917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050290" y="271145"/>
            <a:ext cx="3315335" cy="72009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167765" y="370205"/>
            <a:ext cx="3079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数据集分布</a:t>
            </a:r>
            <a:endParaRPr lang="zh-CN" altLang="en-US" sz="2800"/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2623185" y="1329055"/>
          <a:ext cx="6946265" cy="4200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" name="图表 1"/>
          <p:cNvGraphicFramePr/>
          <p:nvPr/>
        </p:nvGraphicFramePr>
        <p:xfrm>
          <a:off x="2921000" y="1047750"/>
          <a:ext cx="6350000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312"/>
    </mc:Choice>
    <mc:Fallback>
      <p:transition spd="slow" advTm="1312"/>
    </mc:Fallback>
  </mc:AlternateContent>
  <p:timing>
    <p:tnLst>
      <p:par>
        <p:cTn id="1" dur="indefinite" restart="never" nodeType="tmRoot"/>
      </p:par>
    </p:tnLst>
    <p:bldLst>
      <p:bldP spid="13" grpId="0" bldLvl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050290" y="271145"/>
            <a:ext cx="3315335" cy="72009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2145665" y="407035"/>
            <a:ext cx="30797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ym typeface="+mn-ea"/>
              </a:rPr>
              <a:t>CNN</a:t>
            </a:r>
            <a:endParaRPr lang="en-US" altLang="zh-CN" sz="2800"/>
          </a:p>
          <a:p>
            <a:endParaRPr lang="zh-CN" altLang="en-US" sz="28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QQ图片2019061603451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9105" y="1436370"/>
            <a:ext cx="7808595" cy="3985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050290" y="271145"/>
            <a:ext cx="3315335" cy="72009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167765" y="370205"/>
            <a:ext cx="3079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模型训练</a:t>
            </a:r>
            <a:endParaRPr lang="zh-CN" altLang="en-US" sz="2800"/>
          </a:p>
        </p:txBody>
      </p:sp>
      <p:sp>
        <p:nvSpPr>
          <p:cNvPr id="17" name="矩形 16"/>
          <p:cNvSpPr/>
          <p:nvPr/>
        </p:nvSpPr>
        <p:spPr>
          <a:xfrm>
            <a:off x="0" y="6572250"/>
            <a:ext cx="121920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acc-loss_fi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1120" y="991235"/>
            <a:ext cx="6969760" cy="497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312"/>
    </mc:Choice>
    <mc:Fallback>
      <p:transition spd="slow" advTm="1312"/>
    </mc:Fallback>
  </mc:AlternateContent>
  <p:timing>
    <p:tnLst>
      <p:par>
        <p:cTn id="1" dur="indefinite" restart="never" nodeType="tmRoot"/>
      </p:par>
    </p:tnLst>
    <p:bldLst>
      <p:bldP spid="13" grpId="0" bldLvl="0" animBg="1"/>
      <p:bldP spid="14" grpId="0"/>
    </p:bldLst>
  </p:timing>
</p:sld>
</file>

<file path=ppt/tags/tag1.xml><?xml version="1.0" encoding="utf-8"?>
<p:tagLst xmlns:p="http://schemas.openxmlformats.org/presentationml/2006/main">
  <p:tag name="MH" val="20160513142628"/>
  <p:tag name="MH_LIBRARY" val="GRAPHIC"/>
  <p:tag name="MH_TYPE" val="SubTitle"/>
  <p:tag name="MH_ORDER" val="2"/>
</p:tagLst>
</file>

<file path=ppt/tags/tag2.xml><?xml version="1.0" encoding="utf-8"?>
<p:tagLst xmlns:p="http://schemas.openxmlformats.org/presentationml/2006/main">
  <p:tag name="MH" val="20160513142628"/>
  <p:tag name="MH_LIBRARY" val="GRAPHIC"/>
  <p:tag name="MH_TYPE" val="SubTitle"/>
  <p:tag name="MH_ORDER" val="2"/>
</p:tagLst>
</file>

<file path=ppt/tags/tag3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时尚商务">
      <a:dk1>
        <a:sysClr val="windowText" lastClr="000000"/>
      </a:dk1>
      <a:lt1>
        <a:sysClr val="window" lastClr="FFFFFF"/>
      </a:lt1>
      <a:dk2>
        <a:srgbClr val="44546A"/>
      </a:dk2>
      <a:lt2>
        <a:srgbClr val="C15B43"/>
      </a:lt2>
      <a:accent1>
        <a:srgbClr val="743443"/>
      </a:accent1>
      <a:accent2>
        <a:srgbClr val="F2A66F"/>
      </a:accent2>
      <a:accent3>
        <a:srgbClr val="94C375"/>
      </a:accent3>
      <a:accent4>
        <a:srgbClr val="935DBB"/>
      </a:accent4>
      <a:accent5>
        <a:srgbClr val="FFD965"/>
      </a:accent5>
      <a:accent6>
        <a:srgbClr val="F2523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784</Words>
  <Application>WPS 演示</Application>
  <PresentationFormat>宽屏</PresentationFormat>
  <Paragraphs>231</Paragraphs>
  <Slides>28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Arial</vt:lpstr>
      <vt:lpstr>宋体</vt:lpstr>
      <vt:lpstr>Wingdings</vt:lpstr>
      <vt:lpstr>Calibri</vt:lpstr>
      <vt:lpstr>微软雅黑</vt:lpstr>
      <vt:lpstr>Arial Black</vt:lpstr>
      <vt:lpstr>Calibri</vt:lpstr>
      <vt:lpstr>Impact</vt:lpstr>
      <vt:lpstr>Arial Unicode MS</vt:lpstr>
      <vt:lpstr>Cambria</vt:lpstr>
      <vt:lpstr>幼圆</vt:lpstr>
      <vt:lpstr>等线</vt:lpstr>
      <vt:lpstr>第一PPT，www.1ppt.com</vt:lpstr>
      <vt:lpstr>Visio.Drawing.15</vt:lpstr>
      <vt:lpstr>Visio.Drawing.15</vt:lpstr>
      <vt:lpstr>Visio.Drawing.15</vt:lpstr>
      <vt:lpstr>PowerPoint 演示文稿</vt:lpstr>
      <vt:lpstr>一：项目背景 二：项目内容 三：技术难点和解决办法 四：成员分工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cp:lastModifiedBy>卫栖梧</cp:lastModifiedBy>
  <cp:revision>87</cp:revision>
  <dcterms:created xsi:type="dcterms:W3CDTF">2016-05-12T23:35:00Z</dcterms:created>
  <dcterms:modified xsi:type="dcterms:W3CDTF">2019-07-03T04:33:30Z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2052-11.1.0.8863</vt:lpwstr>
  </property>
</Properties>
</file>